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7" r:id="rId3"/>
    <p:sldId id="257" r:id="rId4"/>
    <p:sldId id="276" r:id="rId5"/>
    <p:sldId id="269" r:id="rId6"/>
    <p:sldId id="259" r:id="rId7"/>
    <p:sldId id="260" r:id="rId8"/>
    <p:sldId id="261" r:id="rId9"/>
    <p:sldId id="262" r:id="rId10"/>
    <p:sldId id="270" r:id="rId11"/>
    <p:sldId id="268" r:id="rId12"/>
    <p:sldId id="263" r:id="rId13"/>
    <p:sldId id="272" r:id="rId14"/>
    <p:sldId id="274" r:id="rId15"/>
    <p:sldId id="275" r:id="rId16"/>
    <p:sldId id="273" r:id="rId17"/>
    <p:sldId id="26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7"/>
    <p:restoredTop sz="94643"/>
  </p:normalViewPr>
  <p:slideViewPr>
    <p:cSldViewPr snapToGrid="0" snapToObjects="1">
      <p:cViewPr varScale="1">
        <p:scale>
          <a:sx n="105" d="100"/>
          <a:sy n="105" d="100"/>
        </p:scale>
        <p:origin x="21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6B550-1A0B-CD4D-B6F3-B8FE1548956A}" type="datetimeFigureOut">
              <a:rPr lang="en-US" smtClean="0"/>
              <a:t>8/23/17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64FA6-67CE-DB4D-8EBF-4CC4C30F6E5B}" type="slidenum">
              <a:rPr lang="en-US" smtClean="0"/>
              <a:t>‹#›</a:t>
            </a:fld>
            <a:endParaRPr lang="en-US"/>
          </a:p>
        </p:txBody>
      </p:sp>
    </p:spTree>
    <p:extLst>
      <p:ext uri="{BB962C8B-B14F-4D97-AF65-F5344CB8AC3E}">
        <p14:creationId xmlns:p14="http://schemas.microsoft.com/office/powerpoint/2010/main" val="214210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self</a:t>
            </a:r>
          </a:p>
          <a:p>
            <a:r>
              <a:rPr lang="en-US" dirty="0" smtClean="0"/>
              <a:t>Talk about the title</a:t>
            </a:r>
          </a:p>
          <a:p>
            <a:r>
              <a:rPr lang="en-US" dirty="0" smtClean="0"/>
              <a:t>Led to thinking about what resilience actually is</a:t>
            </a:r>
            <a:endParaRPr lang="en-US" dirty="0"/>
          </a:p>
        </p:txBody>
      </p:sp>
      <p:sp>
        <p:nvSpPr>
          <p:cNvPr id="4" name="Slide Number Placeholder 3"/>
          <p:cNvSpPr>
            <a:spLocks noGrp="1"/>
          </p:cNvSpPr>
          <p:nvPr>
            <p:ph type="sldNum" sz="quarter" idx="10"/>
          </p:nvPr>
        </p:nvSpPr>
        <p:spPr/>
        <p:txBody>
          <a:bodyPr/>
          <a:lstStyle/>
          <a:p>
            <a:fld id="{E9464FA6-67CE-DB4D-8EBF-4CC4C30F6E5B}" type="slidenum">
              <a:rPr lang="en-US" smtClean="0"/>
              <a:t>1</a:t>
            </a:fld>
            <a:endParaRPr lang="en-US"/>
          </a:p>
        </p:txBody>
      </p:sp>
    </p:spTree>
    <p:extLst>
      <p:ext uri="{BB962C8B-B14F-4D97-AF65-F5344CB8AC3E}">
        <p14:creationId xmlns:p14="http://schemas.microsoft.com/office/powerpoint/2010/main" val="214442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cs typeface="ＭＳ Ｐゴシック" charset="0"/>
            </a:endParaRPr>
          </a:p>
        </p:txBody>
      </p:sp>
    </p:spTree>
    <p:extLst>
      <p:ext uri="{BB962C8B-B14F-4D97-AF65-F5344CB8AC3E}">
        <p14:creationId xmlns:p14="http://schemas.microsoft.com/office/powerpoint/2010/main" val="144478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essence, all strategies have to be endorsed/supported by the </a:t>
            </a:r>
            <a:r>
              <a:rPr lang="en-US" dirty="0" err="1" smtClean="0"/>
              <a:t>organisation</a:t>
            </a:r>
            <a:r>
              <a:rPr lang="en-US" dirty="0" smtClean="0"/>
              <a:t>, but the individual does have a duty of care to themselves and for the remainder of this session, that is where we will focus our attention</a:t>
            </a:r>
          </a:p>
          <a:p>
            <a:pPr>
              <a:defRPr/>
            </a:pPr>
            <a:endParaRPr lang="en-US" dirty="0"/>
          </a:p>
        </p:txBody>
      </p:sp>
      <p:sp>
        <p:nvSpPr>
          <p:cNvPr id="4" name="Slide Number Placeholder 3"/>
          <p:cNvSpPr>
            <a:spLocks noGrp="1"/>
          </p:cNvSpPr>
          <p:nvPr>
            <p:ph type="sldNum" sz="quarter" idx="5"/>
          </p:nvPr>
        </p:nvSpPr>
        <p:spPr/>
        <p:txBody>
          <a:bodyPr/>
          <a:lstStyle/>
          <a:p>
            <a:pPr>
              <a:defRPr/>
            </a:pPr>
            <a:fld id="{02F51796-5D62-7F4A-87FE-CD30574EEDE9}" type="slidenum">
              <a:rPr lang="en-GB" smtClean="0"/>
              <a:pPr>
                <a:defRPr/>
              </a:pPr>
              <a:t>17</a:t>
            </a:fld>
            <a:endParaRPr lang="en-GB"/>
          </a:p>
        </p:txBody>
      </p:sp>
    </p:spTree>
    <p:extLst>
      <p:ext uri="{BB962C8B-B14F-4D97-AF65-F5344CB8AC3E}">
        <p14:creationId xmlns:p14="http://schemas.microsoft.com/office/powerpoint/2010/main" val="32093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Do you remember </a:t>
            </a:r>
            <a:r>
              <a:rPr lang="en-US" altLang="en-US" dirty="0" err="1">
                <a:latin typeface="Times New Roman" charset="0"/>
                <a:ea typeface="ＭＳ Ｐゴシック" charset="-128"/>
              </a:rPr>
              <a:t>Weebles</a:t>
            </a:r>
            <a:r>
              <a:rPr lang="en-US" altLang="en-US" dirty="0">
                <a:latin typeface="Times New Roman" charset="0"/>
                <a:ea typeface="ＭＳ Ｐゴシック" charset="-128"/>
              </a:rPr>
              <a:t> – they wobble but they don’t fall down!  This is a metaphor for resilience</a:t>
            </a:r>
            <a:r>
              <a:rPr lang="en-US" altLang="en-US" dirty="0" smtClean="0">
                <a:latin typeface="Times New Roman" charset="0"/>
                <a:ea typeface="ＭＳ Ｐゴシック" charset="-128"/>
              </a:rPr>
              <a:t>!</a:t>
            </a:r>
          </a:p>
          <a:p>
            <a:r>
              <a:rPr lang="en-US" altLang="en-US" dirty="0" smtClean="0">
                <a:latin typeface="Times New Roman" charset="0"/>
                <a:ea typeface="ＭＳ Ｐゴシック" charset="-128"/>
              </a:rPr>
              <a:t>Explain paperclips and keeping head clear of them – what they represent is Rumination – pre-occupation with emotional upset.  This is stress</a:t>
            </a:r>
          </a:p>
          <a:p>
            <a:r>
              <a:rPr lang="en-US" altLang="en-US" dirty="0" smtClean="0">
                <a:latin typeface="Times New Roman" charset="0"/>
                <a:ea typeface="ＭＳ Ｐゴシック" charset="-128"/>
              </a:rPr>
              <a:t>Work in a profession where there</a:t>
            </a:r>
            <a:r>
              <a:rPr lang="en-US" altLang="en-US" baseline="0" dirty="0" smtClean="0">
                <a:latin typeface="Times New Roman" charset="0"/>
                <a:ea typeface="ＭＳ Ｐゴシック" charset="-128"/>
              </a:rPr>
              <a:t> is plenty to ruminate about</a:t>
            </a:r>
          </a:p>
          <a:p>
            <a:r>
              <a:rPr lang="en-US" altLang="en-US" baseline="0" dirty="0" smtClean="0">
                <a:latin typeface="Times New Roman" charset="0"/>
                <a:ea typeface="ＭＳ Ｐゴシック" charset="-128"/>
              </a:rPr>
              <a:t>So what should we do when the going get’s tough</a:t>
            </a:r>
            <a:endParaRPr lang="en-US" altLang="en-US" dirty="0">
              <a:latin typeface="Times New Roman" charset="0"/>
              <a:ea typeface="ＭＳ Ｐゴシック"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61396E99-64EC-3D42-A419-9E542722FE9A}" type="slidenum">
              <a:rPr lang="en-US" altLang="en-US"/>
              <a:pPr>
                <a:spcBef>
                  <a:spcPct val="0"/>
                </a:spcBef>
              </a:pPr>
              <a:t>3</a:t>
            </a:fld>
            <a:endParaRPr lang="en-US" altLang="en-US"/>
          </a:p>
        </p:txBody>
      </p:sp>
    </p:spTree>
    <p:extLst>
      <p:ext uri="{BB962C8B-B14F-4D97-AF65-F5344CB8AC3E}">
        <p14:creationId xmlns:p14="http://schemas.microsoft.com/office/powerpoint/2010/main" val="26022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5629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by waking up?</a:t>
            </a:r>
          </a:p>
          <a:p>
            <a:r>
              <a:rPr lang="en-US" dirty="0" smtClean="0"/>
              <a:t>It’s really the difference between presence of mind and absent mindedness</a:t>
            </a:r>
          </a:p>
          <a:p>
            <a:r>
              <a:rPr lang="en-US" dirty="0" smtClean="0"/>
              <a:t>Absent mindedness (day dreaming) can lead to waking nightmares.  Let’s put that in work setting – being absent minded doing LBB’s, serving food in a </a:t>
            </a:r>
            <a:r>
              <a:rPr lang="en-US" dirty="0" err="1" smtClean="0"/>
              <a:t>seg</a:t>
            </a:r>
            <a:r>
              <a:rPr lang="en-US" dirty="0" smtClean="0"/>
              <a:t> unit, working, unlocking doors in the morning</a:t>
            </a:r>
            <a:endParaRPr lang="en-US" dirty="0"/>
          </a:p>
        </p:txBody>
      </p:sp>
      <p:sp>
        <p:nvSpPr>
          <p:cNvPr id="4" name="Slide Number Placeholder 3"/>
          <p:cNvSpPr>
            <a:spLocks noGrp="1"/>
          </p:cNvSpPr>
          <p:nvPr>
            <p:ph type="sldNum" sz="quarter" idx="10"/>
          </p:nvPr>
        </p:nvSpPr>
        <p:spPr/>
        <p:txBody>
          <a:bodyPr/>
          <a:lstStyle/>
          <a:p>
            <a:fld id="{E9464FA6-67CE-DB4D-8EBF-4CC4C30F6E5B}" type="slidenum">
              <a:rPr lang="en-US" smtClean="0"/>
              <a:t>5</a:t>
            </a:fld>
            <a:endParaRPr lang="en-US"/>
          </a:p>
        </p:txBody>
      </p:sp>
    </p:spTree>
    <p:extLst>
      <p:ext uri="{BB962C8B-B14F-4D97-AF65-F5344CB8AC3E}">
        <p14:creationId xmlns:p14="http://schemas.microsoft.com/office/powerpoint/2010/main" val="173236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New Roman" charset="0"/>
                <a:ea typeface="ＭＳ Ｐゴシック" charset="-128"/>
              </a:rPr>
              <a:t>1 Presence of mind</a:t>
            </a: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fld id="{7C9C8DBC-CDF9-8B42-B61E-F1FE4C0512CE}" type="slidenum">
              <a:rPr lang="en-GB" altLang="en-US" sz="1200">
                <a:latin typeface="Times New Roman" charset="0"/>
              </a:rPr>
              <a:pPr/>
              <a:t>6</a:t>
            </a:fld>
            <a:endParaRPr lang="en-GB" altLang="en-US" sz="1200">
              <a:latin typeface="Times New Roman" charset="0"/>
            </a:endParaRPr>
          </a:p>
        </p:txBody>
      </p:sp>
    </p:spTree>
    <p:extLst>
      <p:ext uri="{BB962C8B-B14F-4D97-AF65-F5344CB8AC3E}">
        <p14:creationId xmlns:p14="http://schemas.microsoft.com/office/powerpoint/2010/main" val="97753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now on, practice keeping your attention </a:t>
            </a:r>
            <a:r>
              <a:rPr lang="en-US" dirty="0" err="1" smtClean="0"/>
              <a:t>focussed</a:t>
            </a:r>
            <a:r>
              <a:rPr lang="en-US" dirty="0" smtClean="0"/>
              <a:t> on WIN</a:t>
            </a:r>
            <a:endParaRPr lang="en-US" dirty="0"/>
          </a:p>
        </p:txBody>
      </p:sp>
      <p:sp>
        <p:nvSpPr>
          <p:cNvPr id="4" name="Slide Number Placeholder 3"/>
          <p:cNvSpPr>
            <a:spLocks noGrp="1"/>
          </p:cNvSpPr>
          <p:nvPr>
            <p:ph type="sldNum" sz="quarter" idx="10"/>
          </p:nvPr>
        </p:nvSpPr>
        <p:spPr/>
        <p:txBody>
          <a:bodyPr/>
          <a:lstStyle/>
          <a:p>
            <a:fld id="{E9464FA6-67CE-DB4D-8EBF-4CC4C30F6E5B}" type="slidenum">
              <a:rPr lang="en-US" smtClean="0"/>
              <a:t>10</a:t>
            </a:fld>
            <a:endParaRPr lang="en-US"/>
          </a:p>
        </p:txBody>
      </p:sp>
    </p:spTree>
    <p:extLst>
      <p:ext uri="{BB962C8B-B14F-4D97-AF65-F5344CB8AC3E}">
        <p14:creationId xmlns:p14="http://schemas.microsoft.com/office/powerpoint/2010/main" val="108724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The science behind weebles!</a:t>
            </a: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A24BB1B-928A-F640-B33F-10FEB61C4F2E}" type="slidenum">
              <a:rPr lang="en-US" altLang="en-US" sz="1200"/>
              <a:pPr/>
              <a:t>11</a:t>
            </a:fld>
            <a:endParaRPr lang="en-US" altLang="en-US" sz="1200"/>
          </a:p>
        </p:txBody>
      </p:sp>
    </p:spTree>
    <p:extLst>
      <p:ext uri="{BB962C8B-B14F-4D97-AF65-F5344CB8AC3E}">
        <p14:creationId xmlns:p14="http://schemas.microsoft.com/office/powerpoint/2010/main" val="98828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cs typeface="ＭＳ Ｐゴシック" charset="0"/>
            </a:endParaRPr>
          </a:p>
        </p:txBody>
      </p:sp>
    </p:spTree>
    <p:extLst>
      <p:ext uri="{BB962C8B-B14F-4D97-AF65-F5344CB8AC3E}">
        <p14:creationId xmlns:p14="http://schemas.microsoft.com/office/powerpoint/2010/main" val="155566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cs typeface="ＭＳ Ｐゴシック" charset="0"/>
            </a:endParaRPr>
          </a:p>
        </p:txBody>
      </p:sp>
    </p:spTree>
    <p:extLst>
      <p:ext uri="{BB962C8B-B14F-4D97-AF65-F5344CB8AC3E}">
        <p14:creationId xmlns:p14="http://schemas.microsoft.com/office/powerpoint/2010/main" val="94565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14822-4C0B-B941-B9CC-D5599AD706D6}" type="datetimeFigureOut">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18039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14822-4C0B-B941-B9CC-D5599AD706D6}" type="datetimeFigureOut">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169905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14822-4C0B-B941-B9CC-D5599AD706D6}" type="datetimeFigureOut">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88322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14822-4C0B-B941-B9CC-D5599AD706D6}" type="datetimeFigureOut">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19373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14822-4C0B-B941-B9CC-D5599AD706D6}" type="datetimeFigureOut">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73855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14822-4C0B-B941-B9CC-D5599AD706D6}" type="datetimeFigureOut">
              <a:rPr lang="en-US" smtClean="0"/>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51709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14822-4C0B-B941-B9CC-D5599AD706D6}" type="datetimeFigureOut">
              <a:rPr lang="en-US" smtClean="0"/>
              <a:t>8/23/17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210882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14822-4C0B-B941-B9CC-D5599AD706D6}" type="datetimeFigureOut">
              <a:rPr lang="en-US" smtClean="0"/>
              <a:t>8/23/17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102622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14822-4C0B-B941-B9CC-D5599AD706D6}" type="datetimeFigureOut">
              <a:rPr lang="en-US" smtClean="0"/>
              <a:t>8/23/17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12512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14822-4C0B-B941-B9CC-D5599AD706D6}" type="datetimeFigureOut">
              <a:rPr lang="en-US" smtClean="0"/>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95165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14822-4C0B-B941-B9CC-D5599AD706D6}" type="datetimeFigureOut">
              <a:rPr lang="en-US" smtClean="0"/>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B68C4-7C53-7E48-9516-F92CFD38B04F}" type="slidenum">
              <a:rPr lang="en-US" smtClean="0"/>
              <a:t>‹#›</a:t>
            </a:fld>
            <a:endParaRPr lang="en-US"/>
          </a:p>
        </p:txBody>
      </p:sp>
    </p:spTree>
    <p:extLst>
      <p:ext uri="{BB962C8B-B14F-4D97-AF65-F5344CB8AC3E}">
        <p14:creationId xmlns:p14="http://schemas.microsoft.com/office/powerpoint/2010/main" val="546602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14822-4C0B-B941-B9CC-D5599AD706D6}" type="datetimeFigureOut">
              <a:rPr lang="en-US" smtClean="0"/>
              <a:t>8/23/17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B68C4-7C53-7E48-9516-F92CFD38B04F}" type="slidenum">
              <a:rPr lang="en-US" smtClean="0"/>
              <a:t>‹#›</a:t>
            </a:fld>
            <a:endParaRPr lang="en-US"/>
          </a:p>
        </p:txBody>
      </p:sp>
    </p:spTree>
    <p:extLst>
      <p:ext uri="{BB962C8B-B14F-4D97-AF65-F5344CB8AC3E}">
        <p14:creationId xmlns:p14="http://schemas.microsoft.com/office/powerpoint/2010/main" val="75540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jjwcDtxYTLAhVL6xQKHWJsCjsQjRwIBw&amp;url=https://www.quora.com/Michael-Templeman&amp;bvm=bv.114733917,d.d2s&amp;psig=AFQjCNH0WXeME3ilNczv9-duRHjIjOrYtQ&amp;ust=1455995525420075" TargetMode="Externa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69377"/>
          </a:xfrm>
        </p:spPr>
        <p:txBody>
          <a:bodyPr/>
          <a:lstStyle/>
          <a:p>
            <a:r>
              <a:rPr lang="en-US" dirty="0" smtClean="0"/>
              <a:t>When the going gets tough…</a:t>
            </a:r>
            <a:endParaRPr lang="en-US" dirty="0"/>
          </a:p>
        </p:txBody>
      </p:sp>
      <p:sp>
        <p:nvSpPr>
          <p:cNvPr id="3" name="Subtitle 2"/>
          <p:cNvSpPr>
            <a:spLocks noGrp="1"/>
          </p:cNvSpPr>
          <p:nvPr>
            <p:ph type="subTitle" idx="1"/>
          </p:nvPr>
        </p:nvSpPr>
        <p:spPr>
          <a:xfrm>
            <a:off x="1421130" y="2596198"/>
            <a:ext cx="9144000" cy="1655762"/>
          </a:xfrm>
        </p:spPr>
        <p:txBody>
          <a:bodyPr>
            <a:normAutofit lnSpcReduction="10000"/>
          </a:bodyPr>
          <a:lstStyle/>
          <a:p>
            <a:r>
              <a:rPr lang="en-US" dirty="0" smtClean="0"/>
              <a:t>Prison Officer Summer Symposium</a:t>
            </a:r>
          </a:p>
          <a:p>
            <a:r>
              <a:rPr lang="en-US" dirty="0" smtClean="0"/>
              <a:t>Keble College</a:t>
            </a:r>
          </a:p>
          <a:p>
            <a:r>
              <a:rPr lang="en-US" dirty="0" smtClean="0"/>
              <a:t>Oxford</a:t>
            </a:r>
          </a:p>
          <a:p>
            <a:r>
              <a:rPr lang="en-US" dirty="0" smtClean="0"/>
              <a:t>14</a:t>
            </a:r>
            <a:r>
              <a:rPr lang="en-US" baseline="30000" dirty="0" smtClean="0"/>
              <a:t>th</a:t>
            </a:r>
            <a:r>
              <a:rPr lang="en-US" dirty="0" smtClean="0"/>
              <a:t>-15</a:t>
            </a:r>
            <a:r>
              <a:rPr lang="en-US" baseline="30000" dirty="0" smtClean="0"/>
              <a:t>th</a:t>
            </a:r>
            <a:r>
              <a:rPr lang="en-US" dirty="0" smtClean="0"/>
              <a:t> August 2017</a:t>
            </a:r>
            <a:endParaRPr lang="en-US" dirty="0"/>
          </a:p>
        </p:txBody>
      </p:sp>
      <p:sp>
        <p:nvSpPr>
          <p:cNvPr id="4" name="TextBox 3"/>
          <p:cNvSpPr txBox="1"/>
          <p:nvPr/>
        </p:nvSpPr>
        <p:spPr>
          <a:xfrm>
            <a:off x="5021036" y="4356418"/>
            <a:ext cx="1944187" cy="646331"/>
          </a:xfrm>
          <a:prstGeom prst="rect">
            <a:avLst/>
          </a:prstGeom>
          <a:noFill/>
        </p:spPr>
        <p:txBody>
          <a:bodyPr wrap="none" rtlCol="0">
            <a:spAutoFit/>
          </a:bodyPr>
          <a:lstStyle/>
          <a:p>
            <a:pPr algn="ctr"/>
            <a:r>
              <a:rPr lang="en-US" dirty="0" smtClean="0"/>
              <a:t>Presented by</a:t>
            </a:r>
          </a:p>
          <a:p>
            <a:pPr algn="ctr"/>
            <a:r>
              <a:rPr lang="en-US" dirty="0" smtClean="0"/>
              <a:t>Professor Jo Clarke</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73" y="6268616"/>
            <a:ext cx="1329690" cy="45974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824297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tips for Presence of Mind</a:t>
            </a:r>
            <a:endParaRPr lang="en-US" dirty="0"/>
          </a:p>
        </p:txBody>
      </p:sp>
      <p:sp>
        <p:nvSpPr>
          <p:cNvPr id="3" name="Content Placeholder 2"/>
          <p:cNvSpPr>
            <a:spLocks noGrp="1"/>
          </p:cNvSpPr>
          <p:nvPr>
            <p:ph idx="1"/>
          </p:nvPr>
        </p:nvSpPr>
        <p:spPr/>
        <p:txBody>
          <a:bodyPr>
            <a:normAutofit/>
          </a:bodyPr>
          <a:lstStyle/>
          <a:p>
            <a:r>
              <a:rPr lang="en-US" sz="4800" u="sng" dirty="0" smtClean="0"/>
              <a:t>W</a:t>
            </a:r>
            <a:r>
              <a:rPr lang="en-US" sz="4000" dirty="0" smtClean="0"/>
              <a:t>hat’s </a:t>
            </a:r>
          </a:p>
          <a:p>
            <a:r>
              <a:rPr lang="en-US" sz="4800" u="sng" dirty="0" smtClean="0"/>
              <a:t>I</a:t>
            </a:r>
            <a:r>
              <a:rPr lang="en-US" sz="4000" dirty="0" smtClean="0"/>
              <a:t>mportant</a:t>
            </a:r>
          </a:p>
          <a:p>
            <a:r>
              <a:rPr lang="en-US" sz="4800" u="sng" dirty="0" smtClean="0"/>
              <a:t>N</a:t>
            </a:r>
            <a:r>
              <a:rPr lang="en-US" sz="4000" dirty="0" smtClean="0"/>
              <a:t>ow</a:t>
            </a:r>
          </a:p>
          <a:p>
            <a:endParaRPr lang="en-US" sz="4000" dirty="0"/>
          </a:p>
          <a:p>
            <a:r>
              <a:rPr lang="en-US" sz="4000" dirty="0" smtClean="0"/>
              <a:t>Be in the room you’re in</a:t>
            </a:r>
            <a:endParaRPr lang="en-US" sz="4800" dirty="0"/>
          </a:p>
        </p:txBody>
      </p:sp>
    </p:spTree>
    <p:extLst>
      <p:ext uri="{BB962C8B-B14F-4D97-AF65-F5344CB8AC3E}">
        <p14:creationId xmlns:p14="http://schemas.microsoft.com/office/powerpoint/2010/main" val="60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90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5"/>
          <p:cNvSpPr>
            <a:spLocks noChangeArrowheads="1"/>
          </p:cNvSpPr>
          <p:nvPr/>
        </p:nvSpPr>
        <p:spPr bwMode="auto">
          <a:xfrm>
            <a:off x="5410200" y="3124200"/>
            <a:ext cx="762000" cy="4572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
        <p:nvSpPr>
          <p:cNvPr id="54281" name="Rectangle 9"/>
          <p:cNvSpPr>
            <a:spLocks noChangeArrowheads="1"/>
          </p:cNvSpPr>
          <p:nvPr/>
        </p:nvSpPr>
        <p:spPr bwMode="auto">
          <a:xfrm>
            <a:off x="8382000" y="3581400"/>
            <a:ext cx="2057400" cy="2133600"/>
          </a:xfrm>
          <a:prstGeom prst="rect">
            <a:avLst/>
          </a:prstGeom>
          <a:solidFill>
            <a:srgbClr val="D30B28"/>
          </a:solidFill>
          <a:ln w="9525">
            <a:solidFill>
              <a:schemeClr val="tx1"/>
            </a:solidFill>
            <a:miter lim="800000"/>
            <a:headEnd/>
            <a:tailEnd/>
          </a:ln>
        </p:spPr>
        <p:txBody>
          <a:bodyPr wrap="none" anchor="ctr"/>
          <a:lstStyle/>
          <a:p>
            <a:pPr algn="ctr">
              <a:defRPr/>
            </a:pPr>
            <a:r>
              <a:rPr lang="en-GB" sz="2400" dirty="0">
                <a:cs typeface="Arial" charset="0"/>
              </a:rPr>
              <a:t>Negative</a:t>
            </a:r>
          </a:p>
          <a:p>
            <a:pPr>
              <a:defRPr/>
            </a:pPr>
            <a:r>
              <a:rPr lang="en-GB" sz="2400" dirty="0" smtClean="0">
                <a:cs typeface="Arial" charset="0"/>
              </a:rPr>
              <a:t>   Psychological</a:t>
            </a:r>
            <a:endParaRPr lang="en-GB" sz="2400" dirty="0">
              <a:cs typeface="Arial" charset="0"/>
            </a:endParaRPr>
          </a:p>
          <a:p>
            <a:pPr>
              <a:defRPr/>
            </a:pPr>
            <a:r>
              <a:rPr lang="en-GB" sz="2400" dirty="0" smtClean="0">
                <a:cs typeface="Arial" charset="0"/>
              </a:rPr>
              <a:t>      Outcome</a:t>
            </a:r>
            <a:endParaRPr lang="en-GB" sz="2400" dirty="0">
              <a:cs typeface="Arial" charset="0"/>
            </a:endParaRPr>
          </a:p>
        </p:txBody>
      </p:sp>
      <p:sp>
        <p:nvSpPr>
          <p:cNvPr id="57353" name="Line 10"/>
          <p:cNvSpPr>
            <a:spLocks noChangeShapeType="1"/>
          </p:cNvSpPr>
          <p:nvPr/>
        </p:nvSpPr>
        <p:spPr bwMode="auto">
          <a:xfrm flipV="1">
            <a:off x="7086600" y="4267200"/>
            <a:ext cx="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5" name="Line 12"/>
          <p:cNvSpPr>
            <a:spLocks noChangeShapeType="1"/>
          </p:cNvSpPr>
          <p:nvPr/>
        </p:nvSpPr>
        <p:spPr bwMode="auto">
          <a:xfrm flipV="1">
            <a:off x="7848600" y="2590800"/>
            <a:ext cx="457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6" name="Line 13"/>
          <p:cNvSpPr>
            <a:spLocks noChangeShapeType="1"/>
          </p:cNvSpPr>
          <p:nvPr/>
        </p:nvSpPr>
        <p:spPr bwMode="auto">
          <a:xfrm>
            <a:off x="9448800" y="2819400"/>
            <a:ext cx="0" cy="7620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7" name="Line 15"/>
          <p:cNvSpPr>
            <a:spLocks noChangeShapeType="1"/>
          </p:cNvSpPr>
          <p:nvPr/>
        </p:nvSpPr>
        <p:spPr bwMode="auto">
          <a:xfrm flipH="1">
            <a:off x="5410200" y="5562600"/>
            <a:ext cx="7620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7358" name="Line 16"/>
          <p:cNvSpPr>
            <a:spLocks noChangeShapeType="1"/>
          </p:cNvSpPr>
          <p:nvPr/>
        </p:nvSpPr>
        <p:spPr bwMode="auto">
          <a:xfrm>
            <a:off x="7848600" y="3581400"/>
            <a:ext cx="533400" cy="60960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7359" name="Text Box 17"/>
          <p:cNvSpPr txBox="1">
            <a:spLocks noChangeArrowheads="1"/>
          </p:cNvSpPr>
          <p:nvPr/>
        </p:nvSpPr>
        <p:spPr bwMode="auto">
          <a:xfrm>
            <a:off x="8305801" y="6324600"/>
            <a:ext cx="20161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4</a:t>
            </a:r>
          </a:p>
        </p:txBody>
      </p:sp>
      <p:sp>
        <p:nvSpPr>
          <p:cNvPr id="57360" name="AutoShape 18"/>
          <p:cNvSpPr>
            <a:spLocks noChangeArrowheads="1"/>
          </p:cNvSpPr>
          <p:nvPr/>
        </p:nvSpPr>
        <p:spPr bwMode="auto">
          <a:xfrm>
            <a:off x="9296401" y="5562601"/>
            <a:ext cx="360363" cy="792163"/>
          </a:xfrm>
          <a:prstGeom prst="upArrow">
            <a:avLst>
              <a:gd name="adj1" fmla="val 50000"/>
              <a:gd name="adj2" fmla="val 54956"/>
            </a:avLst>
          </a:prstGeom>
          <a:solidFill>
            <a:schemeClr val="tx1"/>
          </a:solidFill>
          <a:ln w="9525">
            <a:solidFill>
              <a:schemeClr val="tx1"/>
            </a:solidFill>
            <a:miter lim="800000"/>
            <a:headEnd/>
            <a:tailEnd/>
          </a:ln>
        </p:spPr>
        <p:txBody>
          <a:bodyPr wrap="none" anchor="ctr"/>
          <a:lstStyle/>
          <a:p>
            <a:endParaRPr lang="en-US"/>
          </a:p>
        </p:txBody>
      </p:sp>
      <p:sp>
        <p:nvSpPr>
          <p:cNvPr id="57361" name="Text Box 19"/>
          <p:cNvSpPr txBox="1">
            <a:spLocks noChangeArrowheads="1"/>
          </p:cNvSpPr>
          <p:nvPr/>
        </p:nvSpPr>
        <p:spPr bwMode="auto">
          <a:xfrm>
            <a:off x="5664201" y="6381750"/>
            <a:ext cx="26638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smtClean="0">
                <a:solidFill>
                  <a:srgbClr val="000000"/>
                </a:solidFill>
              </a:rPr>
              <a:t>Intervention </a:t>
            </a:r>
            <a:r>
              <a:rPr lang="en-GB" sz="1800" b="1" i="1" dirty="0">
                <a:solidFill>
                  <a:srgbClr val="000000"/>
                </a:solidFill>
              </a:rPr>
              <a:t>3</a:t>
            </a:r>
          </a:p>
        </p:txBody>
      </p:sp>
      <p:sp>
        <p:nvSpPr>
          <p:cNvPr id="57362" name="AutoShape 20"/>
          <p:cNvSpPr>
            <a:spLocks noChangeArrowheads="1"/>
          </p:cNvSpPr>
          <p:nvPr/>
        </p:nvSpPr>
        <p:spPr bwMode="auto">
          <a:xfrm>
            <a:off x="6959601" y="6092826"/>
            <a:ext cx="288925" cy="360363"/>
          </a:xfrm>
          <a:prstGeom prst="upArrow">
            <a:avLst>
              <a:gd name="adj1" fmla="val 50000"/>
              <a:gd name="adj2" fmla="val 31181"/>
            </a:avLst>
          </a:prstGeom>
          <a:solidFill>
            <a:schemeClr val="tx1"/>
          </a:solidFill>
          <a:ln w="9525">
            <a:solidFill>
              <a:schemeClr val="tx1"/>
            </a:solidFill>
            <a:miter lim="800000"/>
            <a:headEnd/>
            <a:tailEnd/>
          </a:ln>
        </p:spPr>
        <p:txBody>
          <a:bodyPr wrap="none" anchor="ctr"/>
          <a:lstStyle/>
          <a:p>
            <a:endParaRPr lang="en-US"/>
          </a:p>
        </p:txBody>
      </p:sp>
      <p:sp>
        <p:nvSpPr>
          <p:cNvPr id="57363" name="Text Box 21"/>
          <p:cNvSpPr txBox="1">
            <a:spLocks noChangeArrowheads="1"/>
          </p:cNvSpPr>
          <p:nvPr/>
        </p:nvSpPr>
        <p:spPr bwMode="auto">
          <a:xfrm>
            <a:off x="2782889" y="6491288"/>
            <a:ext cx="22320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1</a:t>
            </a:r>
          </a:p>
        </p:txBody>
      </p:sp>
      <p:sp>
        <p:nvSpPr>
          <p:cNvPr id="57364" name="AutoShape 22"/>
          <p:cNvSpPr>
            <a:spLocks noChangeArrowheads="1"/>
          </p:cNvSpPr>
          <p:nvPr/>
        </p:nvSpPr>
        <p:spPr bwMode="auto">
          <a:xfrm>
            <a:off x="3648075" y="5373688"/>
            <a:ext cx="431800" cy="1079500"/>
          </a:xfrm>
          <a:prstGeom prst="up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en-US"/>
          </a:p>
        </p:txBody>
      </p:sp>
      <p:sp>
        <p:nvSpPr>
          <p:cNvPr id="57365" name="Text Box 23"/>
          <p:cNvSpPr txBox="1">
            <a:spLocks noChangeArrowheads="1"/>
          </p:cNvSpPr>
          <p:nvPr/>
        </p:nvSpPr>
        <p:spPr bwMode="auto">
          <a:xfrm>
            <a:off x="5943601" y="762000"/>
            <a:ext cx="2181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2</a:t>
            </a:r>
          </a:p>
        </p:txBody>
      </p:sp>
      <p:sp>
        <p:nvSpPr>
          <p:cNvPr id="57366" name="AutoShape 24"/>
          <p:cNvSpPr>
            <a:spLocks noChangeArrowheads="1"/>
          </p:cNvSpPr>
          <p:nvPr/>
        </p:nvSpPr>
        <p:spPr bwMode="auto">
          <a:xfrm>
            <a:off x="6781800" y="1066800"/>
            <a:ext cx="431800" cy="863600"/>
          </a:xfrm>
          <a:prstGeom prst="downArrow">
            <a:avLst>
              <a:gd name="adj1" fmla="val 50000"/>
              <a:gd name="adj2" fmla="val 50000"/>
            </a:avLst>
          </a:prstGeom>
          <a:solidFill>
            <a:schemeClr val="tx1"/>
          </a:solidFill>
          <a:ln w="9525">
            <a:solidFill>
              <a:schemeClr val="tx1"/>
            </a:solidFill>
            <a:miter lim="800000"/>
            <a:headEnd/>
            <a:tailEnd/>
          </a:ln>
        </p:spPr>
        <p:txBody>
          <a:bodyPr wrap="none" anchor="ctr"/>
          <a:lstStyle/>
          <a:p>
            <a:endParaRPr lang="en-US"/>
          </a:p>
        </p:txBody>
      </p:sp>
      <p:sp>
        <p:nvSpPr>
          <p:cNvPr id="25" name="Rectangle 11"/>
          <p:cNvSpPr>
            <a:spLocks noChangeArrowheads="1"/>
          </p:cNvSpPr>
          <p:nvPr/>
        </p:nvSpPr>
        <p:spPr bwMode="auto">
          <a:xfrm>
            <a:off x="2286000" y="228600"/>
            <a:ext cx="8153400" cy="381000"/>
          </a:xfrm>
          <a:prstGeom prst="rect">
            <a:avLst/>
          </a:prstGeom>
          <a:solidFill>
            <a:schemeClr val="accent1"/>
          </a:solidFill>
          <a:ln w="9525">
            <a:solidFill>
              <a:schemeClr val="tx1"/>
            </a:solidFill>
            <a:miter lim="800000"/>
            <a:headEnd/>
            <a:tailEnd/>
          </a:ln>
        </p:spPr>
        <p:txBody>
          <a:bodyPr wrap="none" anchor="ctr"/>
          <a:lstStyle/>
          <a:p>
            <a:pPr algn="ctr">
              <a:defRPr/>
            </a:pPr>
            <a:r>
              <a:rPr lang="en-GB" sz="2800" b="1" dirty="0" smtClean="0">
                <a:latin typeface="+mj-lt"/>
                <a:cs typeface="Chalkduster" charset="0"/>
              </a:rPr>
              <a:t>Model of </a:t>
            </a:r>
            <a:r>
              <a:rPr lang="en-GB" sz="2800" b="1" smtClean="0">
                <a:latin typeface="+mj-lt"/>
                <a:cs typeface="Chalkduster" charset="0"/>
              </a:rPr>
              <a:t>Dynamic Adaptation: </a:t>
            </a:r>
            <a:r>
              <a:rPr lang="en-GB" b="1" dirty="0">
                <a:latin typeface="+mj-lt"/>
                <a:cs typeface="Chalkduster" charset="0"/>
              </a:rPr>
              <a:t>Points on Intervention </a:t>
            </a:r>
            <a:r>
              <a:rPr lang="en-GB" sz="1400" b="1" dirty="0">
                <a:latin typeface="+mj-lt"/>
                <a:cs typeface="Arial" charset="0"/>
              </a:rPr>
              <a:t>(Clarke 2004)</a:t>
            </a:r>
            <a:endParaRPr lang="en-GB" sz="2800" b="1" dirty="0">
              <a:latin typeface="+mj-lt"/>
              <a:cs typeface="Arial" charset="0"/>
            </a:endParaRPr>
          </a:p>
        </p:txBody>
      </p:sp>
    </p:spTree>
    <p:extLst>
      <p:ext uri="{BB962C8B-B14F-4D97-AF65-F5344CB8AC3E}">
        <p14:creationId xmlns:p14="http://schemas.microsoft.com/office/powerpoint/2010/main" val="16376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In small groups of 4 or 5, discuss the costs of your work.  What is the personal impact on the job on your emotional, physical, mental health?  What are the signs for you that work is having a negative impact?</a:t>
            </a:r>
          </a:p>
          <a:p>
            <a:endParaRPr lang="en-US" dirty="0"/>
          </a:p>
        </p:txBody>
      </p:sp>
    </p:spTree>
    <p:extLst>
      <p:ext uri="{BB962C8B-B14F-4D97-AF65-F5344CB8AC3E}">
        <p14:creationId xmlns:p14="http://schemas.microsoft.com/office/powerpoint/2010/main" val="176130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5"/>
          <p:cNvSpPr>
            <a:spLocks noChangeArrowheads="1"/>
          </p:cNvSpPr>
          <p:nvPr/>
        </p:nvSpPr>
        <p:spPr bwMode="auto">
          <a:xfrm>
            <a:off x="5410200" y="3124200"/>
            <a:ext cx="762000" cy="4572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
        <p:nvSpPr>
          <p:cNvPr id="54280" name="Rectangle 8"/>
          <p:cNvSpPr>
            <a:spLocks noChangeArrowheads="1"/>
          </p:cNvSpPr>
          <p:nvPr/>
        </p:nvSpPr>
        <p:spPr bwMode="auto">
          <a:xfrm>
            <a:off x="8305800" y="914400"/>
            <a:ext cx="2057400" cy="1905000"/>
          </a:xfrm>
          <a:prstGeom prst="rect">
            <a:avLst/>
          </a:prstGeom>
          <a:solidFill>
            <a:srgbClr val="9900CC"/>
          </a:solidFill>
          <a:ln w="9525">
            <a:solidFill>
              <a:schemeClr val="tx1"/>
            </a:solidFill>
            <a:miter lim="800000"/>
            <a:headEnd/>
            <a:tailEnd/>
          </a:ln>
        </p:spPr>
        <p:txBody>
          <a:bodyPr wrap="none" anchor="ctr"/>
          <a:lstStyle/>
          <a:p>
            <a:pPr algn="ctr">
              <a:defRPr/>
            </a:pPr>
            <a:r>
              <a:rPr lang="en-GB" sz="2400" dirty="0">
                <a:cs typeface="Arial" charset="0"/>
              </a:rPr>
              <a:t>Positive</a:t>
            </a:r>
          </a:p>
          <a:p>
            <a:pPr algn="ctr">
              <a:defRPr/>
            </a:pPr>
            <a:r>
              <a:rPr lang="en-GB" sz="2400" dirty="0" smtClean="0">
                <a:cs typeface="Arial" charset="0"/>
              </a:rPr>
              <a:t>  Psychological</a:t>
            </a:r>
            <a:endParaRPr lang="en-GB" sz="2400" dirty="0">
              <a:cs typeface="Arial" charset="0"/>
            </a:endParaRPr>
          </a:p>
          <a:p>
            <a:pPr>
              <a:defRPr/>
            </a:pPr>
            <a:r>
              <a:rPr lang="en-GB" sz="2400" dirty="0" smtClean="0">
                <a:cs typeface="Arial" charset="0"/>
              </a:rPr>
              <a:t>      Outcome</a:t>
            </a:r>
            <a:endParaRPr lang="en-GB" sz="2400" dirty="0">
              <a:cs typeface="Arial" charset="0"/>
            </a:endParaRPr>
          </a:p>
        </p:txBody>
      </p:sp>
      <p:sp>
        <p:nvSpPr>
          <p:cNvPr id="54281" name="Rectangle 9"/>
          <p:cNvSpPr>
            <a:spLocks noChangeArrowheads="1"/>
          </p:cNvSpPr>
          <p:nvPr/>
        </p:nvSpPr>
        <p:spPr bwMode="auto">
          <a:xfrm>
            <a:off x="8382000" y="3581400"/>
            <a:ext cx="2057400" cy="2133600"/>
          </a:xfrm>
          <a:prstGeom prst="rect">
            <a:avLst/>
          </a:prstGeom>
          <a:solidFill>
            <a:srgbClr val="D30B28"/>
          </a:solidFill>
          <a:ln w="9525">
            <a:solidFill>
              <a:schemeClr val="tx1"/>
            </a:solidFill>
            <a:miter lim="800000"/>
            <a:headEnd/>
            <a:tailEnd/>
          </a:ln>
        </p:spPr>
        <p:txBody>
          <a:bodyPr wrap="none" anchor="ctr"/>
          <a:lstStyle/>
          <a:p>
            <a:pPr algn="ctr">
              <a:defRPr/>
            </a:pPr>
            <a:r>
              <a:rPr lang="en-GB" sz="2400" dirty="0" smtClean="0">
                <a:cs typeface="Arial" charset="0"/>
              </a:rPr>
              <a:t>Negative  </a:t>
            </a:r>
            <a:endParaRPr lang="en-GB" sz="2400" dirty="0">
              <a:cs typeface="Arial" charset="0"/>
            </a:endParaRPr>
          </a:p>
          <a:p>
            <a:pPr>
              <a:defRPr/>
            </a:pPr>
            <a:r>
              <a:rPr lang="en-GB" sz="2400" dirty="0" smtClean="0">
                <a:cs typeface="Arial" charset="0"/>
              </a:rPr>
              <a:t>  Psychological</a:t>
            </a:r>
            <a:endParaRPr lang="en-GB" sz="2400" dirty="0">
              <a:cs typeface="Arial" charset="0"/>
            </a:endParaRPr>
          </a:p>
          <a:p>
            <a:pPr>
              <a:defRPr/>
            </a:pPr>
            <a:r>
              <a:rPr lang="en-GB" sz="2400" dirty="0" smtClean="0">
                <a:cs typeface="Arial" charset="0"/>
              </a:rPr>
              <a:t>     Outcome</a:t>
            </a:r>
            <a:endParaRPr lang="en-GB" sz="2400" dirty="0">
              <a:cs typeface="Arial" charset="0"/>
            </a:endParaRPr>
          </a:p>
        </p:txBody>
      </p:sp>
      <p:sp>
        <p:nvSpPr>
          <p:cNvPr id="57353" name="Line 10"/>
          <p:cNvSpPr>
            <a:spLocks noChangeShapeType="1"/>
          </p:cNvSpPr>
          <p:nvPr/>
        </p:nvSpPr>
        <p:spPr bwMode="auto">
          <a:xfrm flipV="1">
            <a:off x="7086600" y="4267200"/>
            <a:ext cx="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4283" name="Rectangle 11"/>
          <p:cNvSpPr>
            <a:spLocks noChangeArrowheads="1"/>
          </p:cNvSpPr>
          <p:nvPr/>
        </p:nvSpPr>
        <p:spPr bwMode="auto">
          <a:xfrm>
            <a:off x="2286000" y="228600"/>
            <a:ext cx="8153400" cy="381000"/>
          </a:xfrm>
          <a:prstGeom prst="rect">
            <a:avLst/>
          </a:prstGeom>
          <a:solidFill>
            <a:schemeClr val="accent1"/>
          </a:solidFill>
          <a:ln w="9525">
            <a:solidFill>
              <a:schemeClr val="tx1"/>
            </a:solidFill>
            <a:miter lim="800000"/>
            <a:headEnd/>
            <a:tailEnd/>
          </a:ln>
        </p:spPr>
        <p:txBody>
          <a:bodyPr wrap="none" anchor="ctr"/>
          <a:lstStyle/>
          <a:p>
            <a:pPr algn="ctr">
              <a:defRPr/>
            </a:pPr>
            <a:r>
              <a:rPr lang="en-GB" sz="2800" b="1" dirty="0" smtClean="0">
                <a:latin typeface="+mj-lt"/>
                <a:cs typeface="Chalkduster" charset="0"/>
              </a:rPr>
              <a:t>Model of </a:t>
            </a:r>
            <a:r>
              <a:rPr lang="en-GB" sz="2800" b="1" smtClean="0">
                <a:latin typeface="+mj-lt"/>
                <a:cs typeface="Chalkduster" charset="0"/>
              </a:rPr>
              <a:t>Dynamic Adaptation: </a:t>
            </a:r>
            <a:r>
              <a:rPr lang="en-GB" b="1" dirty="0">
                <a:latin typeface="+mj-lt"/>
                <a:cs typeface="Chalkduster" charset="0"/>
              </a:rPr>
              <a:t>Points on Intervention </a:t>
            </a:r>
            <a:r>
              <a:rPr lang="en-GB" sz="1400" b="1" dirty="0">
                <a:latin typeface="+mj-lt"/>
                <a:cs typeface="Arial" charset="0"/>
              </a:rPr>
              <a:t>(Clarke 2004)</a:t>
            </a:r>
            <a:endParaRPr lang="en-GB" sz="2800" b="1" dirty="0">
              <a:latin typeface="+mj-lt"/>
              <a:cs typeface="Arial" charset="0"/>
            </a:endParaRPr>
          </a:p>
        </p:txBody>
      </p:sp>
      <p:sp>
        <p:nvSpPr>
          <p:cNvPr id="57355" name="Line 12"/>
          <p:cNvSpPr>
            <a:spLocks noChangeShapeType="1"/>
          </p:cNvSpPr>
          <p:nvPr/>
        </p:nvSpPr>
        <p:spPr bwMode="auto">
          <a:xfrm flipV="1">
            <a:off x="7848600" y="2590800"/>
            <a:ext cx="457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6" name="Line 13"/>
          <p:cNvSpPr>
            <a:spLocks noChangeShapeType="1"/>
          </p:cNvSpPr>
          <p:nvPr/>
        </p:nvSpPr>
        <p:spPr bwMode="auto">
          <a:xfrm>
            <a:off x="9448800" y="2819400"/>
            <a:ext cx="0" cy="7620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7" name="Line 15"/>
          <p:cNvSpPr>
            <a:spLocks noChangeShapeType="1"/>
          </p:cNvSpPr>
          <p:nvPr/>
        </p:nvSpPr>
        <p:spPr bwMode="auto">
          <a:xfrm flipH="1">
            <a:off x="5410200" y="5562600"/>
            <a:ext cx="7620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7358" name="Line 16"/>
          <p:cNvSpPr>
            <a:spLocks noChangeShapeType="1"/>
          </p:cNvSpPr>
          <p:nvPr/>
        </p:nvSpPr>
        <p:spPr bwMode="auto">
          <a:xfrm>
            <a:off x="7848600" y="3581400"/>
            <a:ext cx="533400" cy="60960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7359" name="Text Box 17"/>
          <p:cNvSpPr txBox="1">
            <a:spLocks noChangeArrowheads="1"/>
          </p:cNvSpPr>
          <p:nvPr/>
        </p:nvSpPr>
        <p:spPr bwMode="auto">
          <a:xfrm>
            <a:off x="8305801" y="6324600"/>
            <a:ext cx="20161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4</a:t>
            </a:r>
          </a:p>
        </p:txBody>
      </p:sp>
      <p:sp>
        <p:nvSpPr>
          <p:cNvPr id="57360" name="AutoShape 18"/>
          <p:cNvSpPr>
            <a:spLocks noChangeArrowheads="1"/>
          </p:cNvSpPr>
          <p:nvPr/>
        </p:nvSpPr>
        <p:spPr bwMode="auto">
          <a:xfrm>
            <a:off x="9296401" y="5562601"/>
            <a:ext cx="360363" cy="792163"/>
          </a:xfrm>
          <a:prstGeom prst="upArrow">
            <a:avLst>
              <a:gd name="adj1" fmla="val 50000"/>
              <a:gd name="adj2" fmla="val 54956"/>
            </a:avLst>
          </a:prstGeom>
          <a:solidFill>
            <a:schemeClr val="tx1"/>
          </a:solidFill>
          <a:ln w="9525">
            <a:solidFill>
              <a:schemeClr val="tx1"/>
            </a:solidFill>
            <a:miter lim="800000"/>
            <a:headEnd/>
            <a:tailEnd/>
          </a:ln>
        </p:spPr>
        <p:txBody>
          <a:bodyPr wrap="none" anchor="ctr"/>
          <a:lstStyle/>
          <a:p>
            <a:endParaRPr lang="en-US"/>
          </a:p>
        </p:txBody>
      </p:sp>
      <p:sp>
        <p:nvSpPr>
          <p:cNvPr id="57361" name="Text Box 19"/>
          <p:cNvSpPr txBox="1">
            <a:spLocks noChangeArrowheads="1"/>
          </p:cNvSpPr>
          <p:nvPr/>
        </p:nvSpPr>
        <p:spPr bwMode="auto">
          <a:xfrm>
            <a:off x="5664201" y="6381750"/>
            <a:ext cx="26638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smtClean="0">
                <a:solidFill>
                  <a:srgbClr val="000000"/>
                </a:solidFill>
              </a:rPr>
              <a:t>Intervention </a:t>
            </a:r>
            <a:r>
              <a:rPr lang="en-GB" sz="1800" b="1" i="1" dirty="0">
                <a:solidFill>
                  <a:srgbClr val="000000"/>
                </a:solidFill>
              </a:rPr>
              <a:t>3</a:t>
            </a:r>
          </a:p>
        </p:txBody>
      </p:sp>
      <p:sp>
        <p:nvSpPr>
          <p:cNvPr id="57362" name="AutoShape 20"/>
          <p:cNvSpPr>
            <a:spLocks noChangeArrowheads="1"/>
          </p:cNvSpPr>
          <p:nvPr/>
        </p:nvSpPr>
        <p:spPr bwMode="auto">
          <a:xfrm>
            <a:off x="6959601" y="6092826"/>
            <a:ext cx="288925" cy="360363"/>
          </a:xfrm>
          <a:prstGeom prst="upArrow">
            <a:avLst>
              <a:gd name="adj1" fmla="val 50000"/>
              <a:gd name="adj2" fmla="val 31181"/>
            </a:avLst>
          </a:prstGeom>
          <a:solidFill>
            <a:schemeClr val="tx1"/>
          </a:solidFill>
          <a:ln w="9525">
            <a:solidFill>
              <a:schemeClr val="tx1"/>
            </a:solidFill>
            <a:miter lim="800000"/>
            <a:headEnd/>
            <a:tailEnd/>
          </a:ln>
        </p:spPr>
        <p:txBody>
          <a:bodyPr wrap="none" anchor="ctr"/>
          <a:lstStyle/>
          <a:p>
            <a:endParaRPr lang="en-US"/>
          </a:p>
        </p:txBody>
      </p:sp>
      <p:sp>
        <p:nvSpPr>
          <p:cNvPr id="57363" name="Text Box 21"/>
          <p:cNvSpPr txBox="1">
            <a:spLocks noChangeArrowheads="1"/>
          </p:cNvSpPr>
          <p:nvPr/>
        </p:nvSpPr>
        <p:spPr bwMode="auto">
          <a:xfrm>
            <a:off x="2782889" y="6491288"/>
            <a:ext cx="22320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1</a:t>
            </a:r>
          </a:p>
        </p:txBody>
      </p:sp>
      <p:sp>
        <p:nvSpPr>
          <p:cNvPr id="57364" name="AutoShape 22"/>
          <p:cNvSpPr>
            <a:spLocks noChangeArrowheads="1"/>
          </p:cNvSpPr>
          <p:nvPr/>
        </p:nvSpPr>
        <p:spPr bwMode="auto">
          <a:xfrm>
            <a:off x="3648075" y="5373688"/>
            <a:ext cx="431800" cy="1079500"/>
          </a:xfrm>
          <a:prstGeom prst="up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en-US"/>
          </a:p>
        </p:txBody>
      </p:sp>
      <p:sp>
        <p:nvSpPr>
          <p:cNvPr id="57365" name="Text Box 23"/>
          <p:cNvSpPr txBox="1">
            <a:spLocks noChangeArrowheads="1"/>
          </p:cNvSpPr>
          <p:nvPr/>
        </p:nvSpPr>
        <p:spPr bwMode="auto">
          <a:xfrm>
            <a:off x="5943601" y="762000"/>
            <a:ext cx="2181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2</a:t>
            </a:r>
          </a:p>
        </p:txBody>
      </p:sp>
      <p:sp>
        <p:nvSpPr>
          <p:cNvPr id="57366" name="AutoShape 24"/>
          <p:cNvSpPr>
            <a:spLocks noChangeArrowheads="1"/>
          </p:cNvSpPr>
          <p:nvPr/>
        </p:nvSpPr>
        <p:spPr bwMode="auto">
          <a:xfrm>
            <a:off x="6781800" y="1066800"/>
            <a:ext cx="431800" cy="863600"/>
          </a:xfrm>
          <a:prstGeom prst="downArrow">
            <a:avLst>
              <a:gd name="adj1" fmla="val 50000"/>
              <a:gd name="adj2" fmla="val 50000"/>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611148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In small groups of 4 or 5, discuss the costs of your work.  What is the personal impact on the job on your emotional, physical, mental health?  What are the first signs for you that work is having a negative impact?</a:t>
            </a:r>
          </a:p>
          <a:p>
            <a:endParaRPr lang="en-US" dirty="0"/>
          </a:p>
          <a:p>
            <a:r>
              <a:rPr lang="en-US" dirty="0" smtClean="0"/>
              <a:t>In small groups of 4 or 5, discuss the rewards of your work.  What do you love?  What is the impact on your emotional, physical and mental health?  What are the first signs for you that work is having a positive impact?</a:t>
            </a:r>
            <a:endParaRPr lang="en-US" dirty="0"/>
          </a:p>
        </p:txBody>
      </p:sp>
    </p:spTree>
    <p:extLst>
      <p:ext uri="{BB962C8B-B14F-4D97-AF65-F5344CB8AC3E}">
        <p14:creationId xmlns:p14="http://schemas.microsoft.com/office/powerpoint/2010/main" val="2012680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2286000" y="1066800"/>
            <a:ext cx="3124200" cy="5334000"/>
          </a:xfrm>
          <a:prstGeom prst="rect">
            <a:avLst/>
          </a:prstGeom>
          <a:solidFill>
            <a:schemeClr val="accent1"/>
          </a:solidFill>
          <a:ln w="9525">
            <a:solidFill>
              <a:schemeClr val="tx1"/>
            </a:solidFill>
            <a:miter lim="800000"/>
            <a:headEnd/>
            <a:tailEnd/>
          </a:ln>
        </p:spPr>
        <p:txBody>
          <a:bodyPr wrap="none" anchor="ctr"/>
          <a:lstStyle/>
          <a:p>
            <a:endParaRPr lang="en-US" sz="2400">
              <a:latin typeface="Times New Roman" charset="0"/>
            </a:endParaRPr>
          </a:p>
        </p:txBody>
      </p:sp>
      <p:sp>
        <p:nvSpPr>
          <p:cNvPr id="54275" name="Oval 3"/>
          <p:cNvSpPr>
            <a:spLocks noChangeArrowheads="1"/>
          </p:cNvSpPr>
          <p:nvPr/>
        </p:nvSpPr>
        <p:spPr bwMode="auto">
          <a:xfrm>
            <a:off x="2514600" y="1371600"/>
            <a:ext cx="2514600" cy="2133600"/>
          </a:xfrm>
          <a:prstGeom prst="ellipse">
            <a:avLst/>
          </a:prstGeom>
          <a:solidFill>
            <a:schemeClr val="bg1"/>
          </a:solidFill>
          <a:ln w="9525">
            <a:solidFill>
              <a:schemeClr val="tx1"/>
            </a:solidFill>
            <a:round/>
            <a:headEnd/>
            <a:tailEnd/>
          </a:ln>
        </p:spPr>
        <p:txBody>
          <a:bodyPr wrap="none" anchor="ctr"/>
          <a:lstStyle/>
          <a:p>
            <a:pPr algn="ctr">
              <a:defRPr/>
            </a:pPr>
            <a:r>
              <a:rPr lang="en-GB" sz="2400" dirty="0">
                <a:cs typeface="Arial" charset="0"/>
              </a:rPr>
              <a:t>Static Factors</a:t>
            </a:r>
          </a:p>
        </p:txBody>
      </p:sp>
      <p:sp>
        <p:nvSpPr>
          <p:cNvPr id="54276" name="Oval 4"/>
          <p:cNvSpPr>
            <a:spLocks noChangeArrowheads="1"/>
          </p:cNvSpPr>
          <p:nvPr/>
        </p:nvSpPr>
        <p:spPr bwMode="auto">
          <a:xfrm>
            <a:off x="2495550" y="3716338"/>
            <a:ext cx="2590800" cy="2209800"/>
          </a:xfrm>
          <a:prstGeom prst="ellipse">
            <a:avLst/>
          </a:prstGeom>
          <a:solidFill>
            <a:schemeClr val="bg2"/>
          </a:solidFill>
          <a:ln w="9525">
            <a:solidFill>
              <a:schemeClr val="tx1"/>
            </a:solidFill>
            <a:round/>
            <a:headEnd/>
            <a:tailEnd/>
          </a:ln>
        </p:spPr>
        <p:txBody>
          <a:bodyPr wrap="none" anchor="ctr"/>
          <a:lstStyle/>
          <a:p>
            <a:pPr algn="ctr">
              <a:defRPr/>
            </a:pPr>
            <a:r>
              <a:rPr lang="en-GB" sz="2400" dirty="0">
                <a:cs typeface="Arial" charset="0"/>
              </a:rPr>
              <a:t>Stable Factors</a:t>
            </a:r>
          </a:p>
        </p:txBody>
      </p:sp>
      <p:sp>
        <p:nvSpPr>
          <p:cNvPr id="57348" name="AutoShape 5"/>
          <p:cNvSpPr>
            <a:spLocks noChangeArrowheads="1"/>
          </p:cNvSpPr>
          <p:nvPr/>
        </p:nvSpPr>
        <p:spPr bwMode="auto">
          <a:xfrm>
            <a:off x="5410200" y="3124200"/>
            <a:ext cx="762000" cy="4572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
        <p:nvSpPr>
          <p:cNvPr id="54278" name="Rectangle 6"/>
          <p:cNvSpPr>
            <a:spLocks noChangeArrowheads="1"/>
          </p:cNvSpPr>
          <p:nvPr/>
        </p:nvSpPr>
        <p:spPr bwMode="auto">
          <a:xfrm>
            <a:off x="6172200" y="1828800"/>
            <a:ext cx="1676400" cy="2514600"/>
          </a:xfrm>
          <a:prstGeom prst="rect">
            <a:avLst/>
          </a:prstGeom>
          <a:solidFill>
            <a:srgbClr val="008000"/>
          </a:solidFill>
          <a:ln w="9525">
            <a:solidFill>
              <a:schemeClr val="tx1"/>
            </a:solidFill>
            <a:miter lim="800000"/>
            <a:headEnd/>
            <a:tailEnd/>
          </a:ln>
        </p:spPr>
        <p:txBody>
          <a:bodyPr wrap="none" anchor="ctr"/>
          <a:lstStyle/>
          <a:p>
            <a:pPr algn="ctr">
              <a:defRPr/>
            </a:pPr>
            <a:r>
              <a:rPr lang="en-GB" sz="2400" dirty="0">
                <a:cs typeface="Arial" charset="0"/>
              </a:rPr>
              <a:t>Critical</a:t>
            </a:r>
          </a:p>
          <a:p>
            <a:pPr>
              <a:defRPr/>
            </a:pPr>
            <a:r>
              <a:rPr lang="en-GB" sz="2400" dirty="0">
                <a:cs typeface="Arial" charset="0"/>
              </a:rPr>
              <a:t>Occupation</a:t>
            </a:r>
          </a:p>
        </p:txBody>
      </p:sp>
      <p:sp>
        <p:nvSpPr>
          <p:cNvPr id="54279" name="Oval 7"/>
          <p:cNvSpPr>
            <a:spLocks noChangeArrowheads="1"/>
          </p:cNvSpPr>
          <p:nvPr/>
        </p:nvSpPr>
        <p:spPr bwMode="auto">
          <a:xfrm>
            <a:off x="6172200" y="4800600"/>
            <a:ext cx="1828800" cy="1600200"/>
          </a:xfrm>
          <a:prstGeom prst="ellipse">
            <a:avLst/>
          </a:prstGeom>
          <a:solidFill>
            <a:srgbClr val="FF6600"/>
          </a:solidFill>
          <a:ln w="9525">
            <a:solidFill>
              <a:schemeClr val="tx1"/>
            </a:solidFill>
            <a:round/>
            <a:headEnd/>
            <a:tailEnd/>
          </a:ln>
        </p:spPr>
        <p:txBody>
          <a:bodyPr wrap="none" anchor="ctr"/>
          <a:lstStyle/>
          <a:p>
            <a:pPr algn="ctr">
              <a:defRPr/>
            </a:pPr>
            <a:r>
              <a:rPr lang="en-GB" sz="2400" dirty="0">
                <a:cs typeface="Arial" charset="0"/>
              </a:rPr>
              <a:t>Dynamic</a:t>
            </a:r>
          </a:p>
          <a:p>
            <a:pPr>
              <a:defRPr/>
            </a:pPr>
            <a:r>
              <a:rPr lang="en-GB" sz="2400" dirty="0">
                <a:cs typeface="Arial" charset="0"/>
              </a:rPr>
              <a:t> Factors</a:t>
            </a:r>
          </a:p>
        </p:txBody>
      </p:sp>
      <p:sp>
        <p:nvSpPr>
          <p:cNvPr id="54280" name="Rectangle 8"/>
          <p:cNvSpPr>
            <a:spLocks noChangeArrowheads="1"/>
          </p:cNvSpPr>
          <p:nvPr/>
        </p:nvSpPr>
        <p:spPr bwMode="auto">
          <a:xfrm>
            <a:off x="8305800" y="914400"/>
            <a:ext cx="2057400" cy="1905000"/>
          </a:xfrm>
          <a:prstGeom prst="rect">
            <a:avLst/>
          </a:prstGeom>
          <a:solidFill>
            <a:srgbClr val="9900CC"/>
          </a:solidFill>
          <a:ln w="9525">
            <a:solidFill>
              <a:schemeClr val="tx1"/>
            </a:solidFill>
            <a:miter lim="800000"/>
            <a:headEnd/>
            <a:tailEnd/>
          </a:ln>
        </p:spPr>
        <p:txBody>
          <a:bodyPr wrap="none" anchor="ctr"/>
          <a:lstStyle/>
          <a:p>
            <a:pPr algn="ctr">
              <a:defRPr/>
            </a:pPr>
            <a:r>
              <a:rPr lang="en-GB" sz="2400" dirty="0">
                <a:cs typeface="Arial" charset="0"/>
              </a:rPr>
              <a:t>Positive</a:t>
            </a:r>
          </a:p>
          <a:p>
            <a:pPr algn="ctr">
              <a:defRPr/>
            </a:pPr>
            <a:r>
              <a:rPr lang="en-GB" sz="2400" dirty="0">
                <a:cs typeface="Arial" charset="0"/>
              </a:rPr>
              <a:t>Psychological</a:t>
            </a:r>
          </a:p>
          <a:p>
            <a:pPr>
              <a:defRPr/>
            </a:pPr>
            <a:r>
              <a:rPr lang="en-GB" sz="2400" dirty="0">
                <a:cs typeface="Arial" charset="0"/>
              </a:rPr>
              <a:t>Outcome</a:t>
            </a:r>
          </a:p>
        </p:txBody>
      </p:sp>
      <p:sp>
        <p:nvSpPr>
          <p:cNvPr id="54281" name="Rectangle 9"/>
          <p:cNvSpPr>
            <a:spLocks noChangeArrowheads="1"/>
          </p:cNvSpPr>
          <p:nvPr/>
        </p:nvSpPr>
        <p:spPr bwMode="auto">
          <a:xfrm>
            <a:off x="8382000" y="3581400"/>
            <a:ext cx="2057400" cy="2133600"/>
          </a:xfrm>
          <a:prstGeom prst="rect">
            <a:avLst/>
          </a:prstGeom>
          <a:solidFill>
            <a:srgbClr val="D30B28"/>
          </a:solidFill>
          <a:ln w="9525">
            <a:solidFill>
              <a:schemeClr val="tx1"/>
            </a:solidFill>
            <a:miter lim="800000"/>
            <a:headEnd/>
            <a:tailEnd/>
          </a:ln>
        </p:spPr>
        <p:txBody>
          <a:bodyPr wrap="none" anchor="ctr"/>
          <a:lstStyle/>
          <a:p>
            <a:pPr algn="ctr">
              <a:defRPr/>
            </a:pPr>
            <a:r>
              <a:rPr lang="en-GB" sz="2400" dirty="0">
                <a:cs typeface="Arial" charset="0"/>
              </a:rPr>
              <a:t>Negative</a:t>
            </a:r>
          </a:p>
          <a:p>
            <a:pPr>
              <a:defRPr/>
            </a:pPr>
            <a:r>
              <a:rPr lang="en-GB" sz="2400" dirty="0">
                <a:cs typeface="Arial" charset="0"/>
              </a:rPr>
              <a:t>Psychological</a:t>
            </a:r>
          </a:p>
          <a:p>
            <a:pPr>
              <a:defRPr/>
            </a:pPr>
            <a:r>
              <a:rPr lang="en-GB" sz="2400" dirty="0">
                <a:cs typeface="Arial" charset="0"/>
              </a:rPr>
              <a:t>Outcome</a:t>
            </a:r>
          </a:p>
        </p:txBody>
      </p:sp>
      <p:sp>
        <p:nvSpPr>
          <p:cNvPr id="57353" name="Line 10"/>
          <p:cNvSpPr>
            <a:spLocks noChangeShapeType="1"/>
          </p:cNvSpPr>
          <p:nvPr/>
        </p:nvSpPr>
        <p:spPr bwMode="auto">
          <a:xfrm flipV="1">
            <a:off x="7086600" y="4267200"/>
            <a:ext cx="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5" name="Line 12"/>
          <p:cNvSpPr>
            <a:spLocks noChangeShapeType="1"/>
          </p:cNvSpPr>
          <p:nvPr/>
        </p:nvSpPr>
        <p:spPr bwMode="auto">
          <a:xfrm flipV="1">
            <a:off x="7848600" y="2590800"/>
            <a:ext cx="457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6" name="Line 13"/>
          <p:cNvSpPr>
            <a:spLocks noChangeShapeType="1"/>
          </p:cNvSpPr>
          <p:nvPr/>
        </p:nvSpPr>
        <p:spPr bwMode="auto">
          <a:xfrm>
            <a:off x="9448800" y="2819400"/>
            <a:ext cx="0" cy="7620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7" name="Line 15"/>
          <p:cNvSpPr>
            <a:spLocks noChangeShapeType="1"/>
          </p:cNvSpPr>
          <p:nvPr/>
        </p:nvSpPr>
        <p:spPr bwMode="auto">
          <a:xfrm flipH="1">
            <a:off x="5410200" y="5562600"/>
            <a:ext cx="7620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7358" name="Line 16"/>
          <p:cNvSpPr>
            <a:spLocks noChangeShapeType="1"/>
          </p:cNvSpPr>
          <p:nvPr/>
        </p:nvSpPr>
        <p:spPr bwMode="auto">
          <a:xfrm>
            <a:off x="7848600" y="3581400"/>
            <a:ext cx="533400" cy="60960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7359" name="Text Box 17"/>
          <p:cNvSpPr txBox="1">
            <a:spLocks noChangeArrowheads="1"/>
          </p:cNvSpPr>
          <p:nvPr/>
        </p:nvSpPr>
        <p:spPr bwMode="auto">
          <a:xfrm>
            <a:off x="8305801" y="6324600"/>
            <a:ext cx="20161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4</a:t>
            </a:r>
          </a:p>
        </p:txBody>
      </p:sp>
      <p:sp>
        <p:nvSpPr>
          <p:cNvPr id="57360" name="AutoShape 18"/>
          <p:cNvSpPr>
            <a:spLocks noChangeArrowheads="1"/>
          </p:cNvSpPr>
          <p:nvPr/>
        </p:nvSpPr>
        <p:spPr bwMode="auto">
          <a:xfrm>
            <a:off x="9296401" y="5562601"/>
            <a:ext cx="360363" cy="792163"/>
          </a:xfrm>
          <a:prstGeom prst="upArrow">
            <a:avLst>
              <a:gd name="adj1" fmla="val 50000"/>
              <a:gd name="adj2" fmla="val 54956"/>
            </a:avLst>
          </a:prstGeom>
          <a:solidFill>
            <a:schemeClr val="tx1"/>
          </a:solidFill>
          <a:ln w="9525">
            <a:solidFill>
              <a:schemeClr val="tx1"/>
            </a:solidFill>
            <a:miter lim="800000"/>
            <a:headEnd/>
            <a:tailEnd/>
          </a:ln>
        </p:spPr>
        <p:txBody>
          <a:bodyPr wrap="none" anchor="ctr"/>
          <a:lstStyle/>
          <a:p>
            <a:endParaRPr lang="en-US"/>
          </a:p>
        </p:txBody>
      </p:sp>
      <p:sp>
        <p:nvSpPr>
          <p:cNvPr id="57361" name="Text Box 19"/>
          <p:cNvSpPr txBox="1">
            <a:spLocks noChangeArrowheads="1"/>
          </p:cNvSpPr>
          <p:nvPr/>
        </p:nvSpPr>
        <p:spPr bwMode="auto">
          <a:xfrm>
            <a:off x="5664201" y="6381750"/>
            <a:ext cx="26638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smtClean="0">
                <a:solidFill>
                  <a:srgbClr val="000000"/>
                </a:solidFill>
              </a:rPr>
              <a:t>Intervention </a:t>
            </a:r>
            <a:r>
              <a:rPr lang="en-GB" sz="1800" b="1" i="1" dirty="0">
                <a:solidFill>
                  <a:srgbClr val="000000"/>
                </a:solidFill>
              </a:rPr>
              <a:t>3</a:t>
            </a:r>
          </a:p>
        </p:txBody>
      </p:sp>
      <p:sp>
        <p:nvSpPr>
          <p:cNvPr id="57362" name="AutoShape 20"/>
          <p:cNvSpPr>
            <a:spLocks noChangeArrowheads="1"/>
          </p:cNvSpPr>
          <p:nvPr/>
        </p:nvSpPr>
        <p:spPr bwMode="auto">
          <a:xfrm>
            <a:off x="6959601" y="6092826"/>
            <a:ext cx="288925" cy="360363"/>
          </a:xfrm>
          <a:prstGeom prst="upArrow">
            <a:avLst>
              <a:gd name="adj1" fmla="val 50000"/>
              <a:gd name="adj2" fmla="val 31181"/>
            </a:avLst>
          </a:prstGeom>
          <a:solidFill>
            <a:schemeClr val="tx1"/>
          </a:solidFill>
          <a:ln w="9525">
            <a:solidFill>
              <a:schemeClr val="tx1"/>
            </a:solidFill>
            <a:miter lim="800000"/>
            <a:headEnd/>
            <a:tailEnd/>
          </a:ln>
        </p:spPr>
        <p:txBody>
          <a:bodyPr wrap="none" anchor="ctr"/>
          <a:lstStyle/>
          <a:p>
            <a:endParaRPr lang="en-US"/>
          </a:p>
        </p:txBody>
      </p:sp>
      <p:sp>
        <p:nvSpPr>
          <p:cNvPr id="57363" name="Text Box 21"/>
          <p:cNvSpPr txBox="1">
            <a:spLocks noChangeArrowheads="1"/>
          </p:cNvSpPr>
          <p:nvPr/>
        </p:nvSpPr>
        <p:spPr bwMode="auto">
          <a:xfrm>
            <a:off x="2782889" y="6491288"/>
            <a:ext cx="22320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1</a:t>
            </a:r>
          </a:p>
        </p:txBody>
      </p:sp>
      <p:sp>
        <p:nvSpPr>
          <p:cNvPr id="57364" name="AutoShape 22"/>
          <p:cNvSpPr>
            <a:spLocks noChangeArrowheads="1"/>
          </p:cNvSpPr>
          <p:nvPr/>
        </p:nvSpPr>
        <p:spPr bwMode="auto">
          <a:xfrm>
            <a:off x="3648075" y="5373688"/>
            <a:ext cx="431800" cy="1079500"/>
          </a:xfrm>
          <a:prstGeom prst="up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en-US"/>
          </a:p>
        </p:txBody>
      </p:sp>
      <p:sp>
        <p:nvSpPr>
          <p:cNvPr id="57365" name="Text Box 23"/>
          <p:cNvSpPr txBox="1">
            <a:spLocks noChangeArrowheads="1"/>
          </p:cNvSpPr>
          <p:nvPr/>
        </p:nvSpPr>
        <p:spPr bwMode="auto">
          <a:xfrm>
            <a:off x="5943601" y="762000"/>
            <a:ext cx="2181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800" b="1" i="1" dirty="0">
                <a:solidFill>
                  <a:srgbClr val="000000"/>
                </a:solidFill>
              </a:rPr>
              <a:t>Intervention 2</a:t>
            </a:r>
          </a:p>
        </p:txBody>
      </p:sp>
      <p:sp>
        <p:nvSpPr>
          <p:cNvPr id="57366" name="AutoShape 24"/>
          <p:cNvSpPr>
            <a:spLocks noChangeArrowheads="1"/>
          </p:cNvSpPr>
          <p:nvPr/>
        </p:nvSpPr>
        <p:spPr bwMode="auto">
          <a:xfrm>
            <a:off x="6781800" y="1066800"/>
            <a:ext cx="431800" cy="863600"/>
          </a:xfrm>
          <a:prstGeom prst="downArrow">
            <a:avLst>
              <a:gd name="adj1" fmla="val 50000"/>
              <a:gd name="adj2" fmla="val 50000"/>
            </a:avLst>
          </a:prstGeom>
          <a:solidFill>
            <a:schemeClr val="tx1"/>
          </a:solidFill>
          <a:ln w="9525">
            <a:solidFill>
              <a:schemeClr val="tx1"/>
            </a:solidFill>
            <a:miter lim="800000"/>
            <a:headEnd/>
            <a:tailEnd/>
          </a:ln>
        </p:spPr>
        <p:txBody>
          <a:bodyPr wrap="none" anchor="ctr"/>
          <a:lstStyle/>
          <a:p>
            <a:endParaRPr lang="en-US"/>
          </a:p>
        </p:txBody>
      </p:sp>
      <p:sp>
        <p:nvSpPr>
          <p:cNvPr id="24" name="Rectangle 11"/>
          <p:cNvSpPr>
            <a:spLocks noChangeArrowheads="1"/>
          </p:cNvSpPr>
          <p:nvPr/>
        </p:nvSpPr>
        <p:spPr bwMode="auto">
          <a:xfrm>
            <a:off x="2286000" y="228600"/>
            <a:ext cx="8153400" cy="381000"/>
          </a:xfrm>
          <a:prstGeom prst="rect">
            <a:avLst/>
          </a:prstGeom>
          <a:solidFill>
            <a:schemeClr val="accent1"/>
          </a:solidFill>
          <a:ln w="9525">
            <a:solidFill>
              <a:schemeClr val="tx1"/>
            </a:solidFill>
            <a:miter lim="800000"/>
            <a:headEnd/>
            <a:tailEnd/>
          </a:ln>
        </p:spPr>
        <p:txBody>
          <a:bodyPr wrap="none" anchor="ctr"/>
          <a:lstStyle/>
          <a:p>
            <a:pPr algn="ctr">
              <a:defRPr/>
            </a:pPr>
            <a:r>
              <a:rPr lang="en-GB" sz="2800" b="1" dirty="0" smtClean="0">
                <a:latin typeface="+mj-lt"/>
                <a:cs typeface="Chalkduster" charset="0"/>
              </a:rPr>
              <a:t>Model of </a:t>
            </a:r>
            <a:r>
              <a:rPr lang="en-GB" sz="2800" b="1" smtClean="0">
                <a:latin typeface="+mj-lt"/>
                <a:cs typeface="Chalkduster" charset="0"/>
              </a:rPr>
              <a:t>Dynamic Adaptation: </a:t>
            </a:r>
            <a:r>
              <a:rPr lang="en-GB" b="1" dirty="0">
                <a:latin typeface="+mj-lt"/>
                <a:cs typeface="Chalkduster" charset="0"/>
              </a:rPr>
              <a:t>Points on Intervention </a:t>
            </a:r>
            <a:r>
              <a:rPr lang="en-GB" sz="1400" b="1" dirty="0">
                <a:latin typeface="+mj-lt"/>
                <a:cs typeface="Arial" charset="0"/>
              </a:rPr>
              <a:t>(Clarke 2004)</a:t>
            </a:r>
            <a:endParaRPr lang="en-GB" sz="2800" b="1" dirty="0">
              <a:latin typeface="+mj-lt"/>
              <a:cs typeface="Arial" charset="0"/>
            </a:endParaRPr>
          </a:p>
        </p:txBody>
      </p:sp>
    </p:spTree>
    <p:extLst>
      <p:ext uri="{BB962C8B-B14F-4D97-AF65-F5344CB8AC3E}">
        <p14:creationId xmlns:p14="http://schemas.microsoft.com/office/powerpoint/2010/main" val="49341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P spid="54275" grpId="0" animBg="1"/>
      <p:bldP spid="542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latin typeface="News Gothic MT" charset="0"/>
              </a:rPr>
              <a:t>Levels of Intervention</a:t>
            </a:r>
          </a:p>
        </p:txBody>
      </p:sp>
      <p:sp>
        <p:nvSpPr>
          <p:cNvPr id="3" name="Content Placeholder 2"/>
          <p:cNvSpPr>
            <a:spLocks noGrp="1"/>
          </p:cNvSpPr>
          <p:nvPr>
            <p:ph idx="1"/>
          </p:nvPr>
        </p:nvSpPr>
        <p:spPr>
          <a:xfrm>
            <a:off x="2041649" y="1889448"/>
            <a:ext cx="7556313" cy="4573982"/>
          </a:xfrm>
        </p:spPr>
        <p:txBody>
          <a:bodyPr rtlCol="0">
            <a:noAutofit/>
          </a:bodyPr>
          <a:lstStyle/>
          <a:p>
            <a:pPr>
              <a:lnSpc>
                <a:spcPct val="90000"/>
              </a:lnSpc>
              <a:defRPr/>
            </a:pPr>
            <a:r>
              <a:rPr lang="en-US" sz="2400" b="1" dirty="0">
                <a:cs typeface="Rockwell"/>
              </a:rPr>
              <a:t>Primary (Intervention Points 1 &amp; 2)</a:t>
            </a:r>
          </a:p>
          <a:p>
            <a:pPr lvl="1">
              <a:lnSpc>
                <a:spcPct val="90000"/>
              </a:lnSpc>
              <a:defRPr/>
            </a:pPr>
            <a:r>
              <a:rPr lang="en-US" dirty="0"/>
              <a:t>Aims to promote good psychological health and requires action on its determinants to prevent dysfunctional outcome</a:t>
            </a:r>
          </a:p>
          <a:p>
            <a:pPr>
              <a:lnSpc>
                <a:spcPct val="90000"/>
              </a:lnSpc>
              <a:defRPr/>
            </a:pPr>
            <a:r>
              <a:rPr lang="en-US" sz="2400" b="1" dirty="0"/>
              <a:t>Secondary (</a:t>
            </a:r>
            <a:r>
              <a:rPr lang="en-US" sz="2400" b="1" dirty="0">
                <a:cs typeface="Rockwell"/>
              </a:rPr>
              <a:t>Intervention Points 2 &amp; 3)</a:t>
            </a:r>
          </a:p>
          <a:p>
            <a:pPr lvl="1">
              <a:lnSpc>
                <a:spcPct val="90000"/>
              </a:lnSpc>
              <a:defRPr/>
            </a:pPr>
            <a:r>
              <a:rPr lang="en-US" dirty="0">
                <a:cs typeface="Rockwell"/>
              </a:rPr>
              <a:t>Involves </a:t>
            </a:r>
            <a:r>
              <a:rPr lang="en-US" dirty="0"/>
              <a:t>early detection of dysfunctional outcome</a:t>
            </a:r>
            <a:r>
              <a:rPr lang="en-US" dirty="0">
                <a:cs typeface="Rockwell"/>
              </a:rPr>
              <a:t>, followed by appropriate </a:t>
            </a:r>
            <a:r>
              <a:rPr lang="en-US" dirty="0"/>
              <a:t>intervention</a:t>
            </a:r>
          </a:p>
          <a:p>
            <a:pPr>
              <a:lnSpc>
                <a:spcPct val="90000"/>
              </a:lnSpc>
              <a:defRPr/>
            </a:pPr>
            <a:r>
              <a:rPr lang="en-US" sz="2400" b="1" dirty="0"/>
              <a:t>Tertiary (</a:t>
            </a:r>
            <a:r>
              <a:rPr lang="en-US" sz="2400" b="1" dirty="0">
                <a:cs typeface="Rockwell"/>
              </a:rPr>
              <a:t>Intervention Point 4)</a:t>
            </a:r>
          </a:p>
          <a:p>
            <a:pPr lvl="1">
              <a:lnSpc>
                <a:spcPct val="90000"/>
              </a:lnSpc>
              <a:defRPr/>
            </a:pPr>
            <a:r>
              <a:rPr lang="en-US" dirty="0">
                <a:cs typeface="Rockwell"/>
              </a:rPr>
              <a:t>Aims to </a:t>
            </a:r>
            <a:r>
              <a:rPr lang="en-US" dirty="0"/>
              <a:t>reduce the impact of dysfunctional outcome </a:t>
            </a:r>
            <a:r>
              <a:rPr lang="en-US" dirty="0">
                <a:cs typeface="Rockwell"/>
              </a:rPr>
              <a:t>and promote quality of live through </a:t>
            </a:r>
            <a:r>
              <a:rPr lang="en-US" dirty="0"/>
              <a:t>active rehabilitation</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955" y="166365"/>
            <a:ext cx="1329690" cy="45974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59756702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rest of the session </a:t>
            </a:r>
            <a:r>
              <a:rPr lang="en-US" sz="2800" dirty="0" smtClean="0"/>
              <a:t>(except 10 mins wrap up)</a:t>
            </a:r>
            <a:endParaRPr lang="en-US" sz="2800" dirty="0"/>
          </a:p>
        </p:txBody>
      </p:sp>
      <p:sp>
        <p:nvSpPr>
          <p:cNvPr id="3" name="Content Placeholder 2"/>
          <p:cNvSpPr>
            <a:spLocks noGrp="1"/>
          </p:cNvSpPr>
          <p:nvPr>
            <p:ph idx="1"/>
          </p:nvPr>
        </p:nvSpPr>
        <p:spPr/>
        <p:txBody>
          <a:bodyPr/>
          <a:lstStyle/>
          <a:p>
            <a:r>
              <a:rPr lang="en-US" dirty="0" smtClean="0"/>
              <a:t>Discuss a range of strategies/actions/things to do that could help build resilience in your team/wing/unit</a:t>
            </a:r>
          </a:p>
          <a:p>
            <a:r>
              <a:rPr lang="en-US" dirty="0" smtClean="0"/>
              <a:t>Try to identify examples of primary, secondary and tertiary strategies that could be used at intervention points 1, 2 </a:t>
            </a:r>
            <a:r>
              <a:rPr lang="en-US" dirty="0"/>
              <a:t>a</a:t>
            </a:r>
            <a:r>
              <a:rPr lang="en-US" dirty="0" smtClean="0"/>
              <a:t>nd 3</a:t>
            </a:r>
          </a:p>
          <a:p>
            <a:r>
              <a:rPr lang="en-US" dirty="0" err="1" smtClean="0"/>
              <a:t>Recognise</a:t>
            </a:r>
            <a:r>
              <a:rPr lang="en-US" dirty="0" smtClean="0"/>
              <a:t> that some of the easiest and cheapest (even free) strategies, might be the most effective</a:t>
            </a:r>
          </a:p>
          <a:p>
            <a:r>
              <a:rPr lang="en-US" dirty="0" smtClean="0"/>
              <a:t>Don’t be put off by ideas that might cost money.  Where resilience if concerned there may well have to be a spend to save</a:t>
            </a:r>
          </a:p>
          <a:p>
            <a:endParaRPr lang="en-US" dirty="0"/>
          </a:p>
        </p:txBody>
      </p:sp>
    </p:spTree>
    <p:extLst>
      <p:ext uri="{BB962C8B-B14F-4D97-AF65-F5344CB8AC3E}">
        <p14:creationId xmlns:p14="http://schemas.microsoft.com/office/powerpoint/2010/main" val="1124712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inspiration</a:t>
            </a:r>
            <a:endParaRPr lang="en-US" dirty="0"/>
          </a:p>
        </p:txBody>
      </p:sp>
      <p:sp>
        <p:nvSpPr>
          <p:cNvPr id="3" name="Content Placeholder 2"/>
          <p:cNvSpPr>
            <a:spLocks noGrp="1"/>
          </p:cNvSpPr>
          <p:nvPr>
            <p:ph idx="1"/>
          </p:nvPr>
        </p:nvSpPr>
        <p:spPr/>
        <p:txBody>
          <a:bodyPr/>
          <a:lstStyle/>
          <a:p>
            <a:r>
              <a:rPr lang="en-US" sz="4000" dirty="0" smtClean="0"/>
              <a:t>Richard Branson</a:t>
            </a:r>
          </a:p>
          <a:p>
            <a:pPr lvl="1"/>
            <a:r>
              <a:rPr lang="en-US" sz="3600" dirty="0"/>
              <a:t>Look after your staff, they’ll look after your customers - and stay loyal to your </a:t>
            </a:r>
            <a:r>
              <a:rPr lang="en-US" sz="3600" dirty="0" smtClean="0"/>
              <a:t>company</a:t>
            </a:r>
          </a:p>
          <a:p>
            <a:r>
              <a:rPr lang="en-US" sz="4000" dirty="0" smtClean="0"/>
              <a:t>Julian Richer (Richer Sounds)</a:t>
            </a:r>
          </a:p>
          <a:p>
            <a:pPr lvl="1"/>
            <a:r>
              <a:rPr lang="en-US" sz="3600" dirty="0" smtClean="0"/>
              <a:t>A </a:t>
            </a:r>
            <a:r>
              <a:rPr lang="en-US" sz="3600" dirty="0"/>
              <a:t>happy workforce supplies good customer service, boosts sales, decreases complaints, and eradicates theft and absenteeism</a:t>
            </a:r>
            <a:r>
              <a:rPr lang="en-US" dirty="0"/>
              <a:t>.</a:t>
            </a:r>
          </a:p>
        </p:txBody>
      </p:sp>
    </p:spTree>
    <p:extLst>
      <p:ext uri="{BB962C8B-B14F-4D97-AF65-F5344CB8AC3E}">
        <p14:creationId xmlns:p14="http://schemas.microsoft.com/office/powerpoint/2010/main" val="1489445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063751" y="333375"/>
            <a:ext cx="8042275" cy="1092200"/>
          </a:xfrm>
        </p:spPr>
        <p:txBody>
          <a:bodyPr/>
          <a:lstStyle/>
          <a:p>
            <a:r>
              <a:rPr lang="en-US" altLang="en-US" dirty="0">
                <a:ea typeface="ＭＳ Ｐゴシック" charset="-128"/>
              </a:rPr>
              <a:t>Individual Resilience</a:t>
            </a:r>
            <a:br>
              <a:rPr lang="en-US" altLang="en-US" dirty="0">
                <a:ea typeface="ＭＳ Ｐゴシック" charset="-128"/>
              </a:rPr>
            </a:br>
            <a:r>
              <a:rPr lang="en-US" altLang="en-US" sz="1400" dirty="0">
                <a:ea typeface="ＭＳ Ｐゴシック" charset="-128"/>
              </a:rPr>
              <a:t>(with thanks to Jasmine James)</a:t>
            </a:r>
          </a:p>
        </p:txBody>
      </p:sp>
      <p:sp>
        <p:nvSpPr>
          <p:cNvPr id="35842" name="Content Placeholder 2"/>
          <p:cNvSpPr>
            <a:spLocks noGrp="1"/>
          </p:cNvSpPr>
          <p:nvPr>
            <p:ph idx="1"/>
          </p:nvPr>
        </p:nvSpPr>
        <p:spPr>
          <a:xfrm>
            <a:off x="2073276" y="1600200"/>
            <a:ext cx="8042275" cy="4997450"/>
          </a:xfrm>
        </p:spPr>
        <p:txBody>
          <a:bodyPr>
            <a:normAutofit/>
          </a:bodyPr>
          <a:lstStyle/>
          <a:p>
            <a:r>
              <a:rPr lang="en-US" altLang="en-US" dirty="0">
                <a:ea typeface="ＭＳ Ｐゴシック" charset="-128"/>
              </a:rPr>
              <a:t>Relative resistance to environmental risk experiences, or the overcoming of stress or adversity.” </a:t>
            </a:r>
            <a:r>
              <a:rPr lang="en-US" altLang="en-US" sz="1600" dirty="0">
                <a:ea typeface="ＭＳ Ｐゴシック" charset="-128"/>
              </a:rPr>
              <a:t>Rutter (2007).</a:t>
            </a:r>
          </a:p>
          <a:p>
            <a:r>
              <a:rPr lang="en-GB" altLang="en-US" dirty="0">
                <a:ea typeface="ＭＳ Ｐゴシック" charset="-128"/>
              </a:rPr>
              <a:t>A universal capacity to cope with change and bounce back from adversity </a:t>
            </a:r>
            <a:r>
              <a:rPr lang="en-GB" altLang="en-US" sz="1600" dirty="0">
                <a:ea typeface="ＭＳ Ｐゴシック" charset="-128"/>
              </a:rPr>
              <a:t>(</a:t>
            </a:r>
            <a:r>
              <a:rPr lang="en-GB" altLang="en-US" sz="1600" dirty="0" err="1">
                <a:ea typeface="ＭＳ Ｐゴシック" charset="-128"/>
              </a:rPr>
              <a:t>Grothberg</a:t>
            </a:r>
            <a:r>
              <a:rPr lang="en-GB" altLang="en-US" sz="1600" dirty="0">
                <a:ea typeface="ＭＳ Ｐゴシック" charset="-128"/>
              </a:rPr>
              <a:t>, 1997). </a:t>
            </a:r>
          </a:p>
          <a:p>
            <a:r>
              <a:rPr lang="en-GB" altLang="en-US" dirty="0">
                <a:ea typeface="ＭＳ Ｐゴシック" charset="-128"/>
              </a:rPr>
              <a:t>A process affected through various factors including:</a:t>
            </a:r>
            <a:endParaRPr lang="en-GB" altLang="en-US" sz="2000" dirty="0">
              <a:ea typeface="ＭＳ Ｐゴシック" charset="-128"/>
            </a:endParaRPr>
          </a:p>
          <a:p>
            <a:pPr lvl="1"/>
            <a:r>
              <a:rPr lang="en-GB" altLang="en-US" sz="2000" dirty="0">
                <a:ea typeface="ＭＳ Ｐゴシック" charset="-128"/>
              </a:rPr>
              <a:t>attainment and sustainment of positive relationships (connectedness)</a:t>
            </a:r>
          </a:p>
          <a:p>
            <a:pPr lvl="1"/>
            <a:r>
              <a:rPr lang="en-GB" altLang="en-US" sz="2000" dirty="0">
                <a:ea typeface="ＭＳ Ｐゴシック" charset="-128"/>
              </a:rPr>
              <a:t>The ability to create and execute realistic plans, to problem solve and to manage strong impulses (competence and contribution).</a:t>
            </a:r>
          </a:p>
          <a:p>
            <a:pPr lvl="1"/>
            <a:r>
              <a:rPr lang="en-GB" altLang="en-US" sz="2000" dirty="0">
                <a:ea typeface="ＭＳ Ｐゴシック" charset="-128"/>
              </a:rPr>
              <a:t>A positive self-concept</a:t>
            </a:r>
            <a:endParaRPr lang="en-US" altLang="en-US" sz="2000" dirty="0">
              <a:ea typeface="ＭＳ Ｐゴシック" charset="-128"/>
            </a:endParaRPr>
          </a:p>
          <a:p>
            <a:endParaRPr lang="en-US" altLang="en-US" dirty="0">
              <a:ea typeface="ＭＳ Ｐゴシック" charset="-128"/>
            </a:endParaRPr>
          </a:p>
        </p:txBody>
      </p:sp>
    </p:spTree>
    <p:extLst>
      <p:ext uri="{BB962C8B-B14F-4D97-AF65-F5344CB8AC3E}">
        <p14:creationId xmlns:p14="http://schemas.microsoft.com/office/powerpoint/2010/main" val="19303341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
            <a:ext cx="74199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27038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scene3d>
              <a:camera prst="orthographicFront"/>
              <a:lightRig rig="soft" dir="t">
                <a:rot lat="0" lon="0" rev="16800000"/>
              </a:lightRig>
            </a:scene3d>
            <a:sp3d prstMaterial="softEdge">
              <a:bevelT w="38100" h="38100"/>
            </a:sp3d>
          </a:bodyPr>
          <a:lstStyle/>
          <a:p>
            <a:pPr>
              <a:defRPr/>
            </a:pPr>
            <a:r>
              <a:rPr lang="en-US" dirty="0" smtClean="0">
                <a:latin typeface="Arial Bold"/>
                <a:ea typeface="+mj-ea"/>
                <a:cs typeface="+mj-cs"/>
              </a:rPr>
              <a:t>Why is resilience important?</a:t>
            </a:r>
            <a:endParaRPr lang="en-US" dirty="0">
              <a:ea typeface="+mj-ea"/>
              <a:cs typeface="+mj-cs"/>
            </a:endParaRPr>
          </a:p>
        </p:txBody>
      </p:sp>
      <p:sp>
        <p:nvSpPr>
          <p:cNvPr id="99331" name="Rectangle 3"/>
          <p:cNvSpPr>
            <a:spLocks noGrp="1" noChangeArrowheads="1"/>
          </p:cNvSpPr>
          <p:nvPr>
            <p:ph idx="1"/>
          </p:nvPr>
        </p:nvSpPr>
        <p:spPr/>
        <p:txBody>
          <a:bodyPr>
            <a:normAutofit/>
          </a:bodyPr>
          <a:lstStyle/>
          <a:p>
            <a:pPr algn="ctr" eaLnBrk="1" hangingPunct="1">
              <a:buFontTx/>
              <a:buNone/>
            </a:pPr>
            <a:r>
              <a:rPr lang="en-US" sz="3600" b="1" dirty="0">
                <a:ea typeface="ＭＳ Ｐゴシック" charset="0"/>
                <a:cs typeface="ＭＳ Ｐゴシック" charset="0"/>
              </a:rPr>
              <a:t>A Critical Occupation</a:t>
            </a:r>
            <a:r>
              <a:rPr lang="en-GB" sz="3600" b="1" dirty="0">
                <a:effectLst>
                  <a:outerShdw blurRad="38100" dist="38100" dir="2700000" algn="tl">
                    <a:srgbClr val="69676D"/>
                  </a:outerShdw>
                </a:effectLst>
                <a:ea typeface="ＭＳ Ｐゴシック" charset="0"/>
                <a:cs typeface="ＭＳ Ｐゴシック" charset="0"/>
              </a:rPr>
              <a:t> </a:t>
            </a:r>
          </a:p>
          <a:p>
            <a:pPr eaLnBrk="1" hangingPunct="1">
              <a:buFontTx/>
              <a:buNone/>
            </a:pPr>
            <a:endParaRPr lang="en-GB" dirty="0">
              <a:effectLst>
                <a:outerShdw blurRad="38100" dist="38100" dir="2700000" algn="tl">
                  <a:srgbClr val="69676D"/>
                </a:outerShdw>
              </a:effectLst>
              <a:ea typeface="ＭＳ Ｐゴシック" charset="0"/>
              <a:cs typeface="ＭＳ Ｐゴシック" charset="0"/>
            </a:endParaRPr>
          </a:p>
          <a:p>
            <a:pPr marL="0" indent="0" algn="ctr">
              <a:buNone/>
            </a:pPr>
            <a:r>
              <a:rPr lang="en-GB" dirty="0">
                <a:effectLst>
                  <a:outerShdw blurRad="38100" dist="38100" dir="2700000" algn="tl">
                    <a:srgbClr val="69676D"/>
                  </a:outerShdw>
                </a:effectLst>
                <a:ea typeface="ＭＳ Ｐゴシック" charset="0"/>
                <a:cs typeface="ＭＳ Ｐゴシック" charset="0"/>
              </a:rPr>
              <a:t>   </a:t>
            </a:r>
            <a:r>
              <a:rPr lang="en-GB" dirty="0">
                <a:ea typeface="ＭＳ Ｐゴシック" charset="0"/>
                <a:cs typeface="ＭＳ Ｐゴシック" charset="0"/>
              </a:rPr>
              <a:t>One where there is high risk of exposure to traumatic events or material that may, </a:t>
            </a:r>
            <a:r>
              <a:rPr lang="en-GB" b="1" i="1" dirty="0">
                <a:ea typeface="ＭＳ Ｐゴシック" charset="0"/>
                <a:cs typeface="ＭＳ Ｐゴシック" charset="0"/>
              </a:rPr>
              <a:t>under certain circumstances</a:t>
            </a:r>
            <a:r>
              <a:rPr lang="en-GB" dirty="0">
                <a:ea typeface="ＭＳ Ｐゴシック" charset="0"/>
                <a:cs typeface="ＭＳ Ｐゴシック" charset="0"/>
              </a:rPr>
              <a:t>, exert critical impact on the psychological well-being of those within it</a:t>
            </a:r>
          </a:p>
          <a:p>
            <a:pPr algn="ctr" eaLnBrk="1" hangingPunct="1">
              <a:buFontTx/>
              <a:buNone/>
            </a:pPr>
            <a:r>
              <a:rPr lang="en-GB" sz="2000" dirty="0">
                <a:ea typeface="ＭＳ Ｐゴシック" charset="0"/>
                <a:cs typeface="ＭＳ Ｐゴシック" charset="0"/>
              </a:rPr>
              <a:t>(Paton &amp; Violanti,1996)</a:t>
            </a:r>
          </a:p>
          <a:p>
            <a:pPr algn="ctr" eaLnBrk="1" hangingPunct="1">
              <a:buFontTx/>
              <a:buNone/>
            </a:pPr>
            <a:r>
              <a:rPr lang="en-US" i="1" dirty="0" smtClean="0">
                <a:ea typeface="ＭＳ Ｐゴシック" charset="0"/>
                <a:cs typeface="ＭＳ Ｐゴシック" charset="0"/>
              </a:rPr>
              <a:t>Members of critical occupations also pay a critical role in protecting the communities they serve</a:t>
            </a:r>
            <a:endParaRPr lang="en-US" i="1" dirty="0">
              <a:ea typeface="ＭＳ Ｐゴシック" charset="0"/>
              <a:cs typeface="ＭＳ Ｐゴシック" charset="0"/>
            </a:endParaRPr>
          </a:p>
        </p:txBody>
      </p:sp>
    </p:spTree>
    <p:extLst>
      <p:ext uri="{BB962C8B-B14F-4D97-AF65-F5344CB8AC3E}">
        <p14:creationId xmlns:p14="http://schemas.microsoft.com/office/powerpoint/2010/main" val="5152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animEffect transition="in" filter="fade">
                                      <p:cBhvr>
                                        <p:cTn id="7" dur="500"/>
                                        <p:tgtEl>
                                          <p:spTgt spid="9933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9331">
                                            <p:txEl>
                                              <p:pRg st="3" end="3"/>
                                            </p:txEl>
                                          </p:spTgt>
                                        </p:tgtEl>
                                        <p:attrNameLst>
                                          <p:attrName>style.visibility</p:attrName>
                                        </p:attrNameLst>
                                      </p:cBhvr>
                                      <p:to>
                                        <p:strVal val="visible"/>
                                      </p:to>
                                    </p:set>
                                    <p:animEffect transition="in" filter="fade">
                                      <p:cBhvr>
                                        <p:cTn id="10" dur="500"/>
                                        <p:tgtEl>
                                          <p:spTgt spid="9933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9331">
                                            <p:txEl>
                                              <p:pRg st="4" end="4"/>
                                            </p:txEl>
                                          </p:spTgt>
                                        </p:tgtEl>
                                        <p:attrNameLst>
                                          <p:attrName>style.visibility</p:attrName>
                                        </p:attrNameLst>
                                      </p:cBhvr>
                                      <p:to>
                                        <p:strVal val="visible"/>
                                      </p:to>
                                    </p:set>
                                    <p:animEffect transition="in" filter="fade">
                                      <p:cBhvr>
                                        <p:cTn id="13"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going gets tough….</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The tough</a:t>
            </a:r>
          </a:p>
          <a:p>
            <a:pPr marL="0" indent="0" algn="ctr">
              <a:buNone/>
            </a:pPr>
            <a:endParaRPr lang="en-US" sz="4000" dirty="0"/>
          </a:p>
          <a:p>
            <a:pPr marL="0" indent="0" algn="ctr">
              <a:buNone/>
            </a:pPr>
            <a:r>
              <a:rPr lang="en-US" sz="8000" dirty="0" smtClean="0">
                <a:latin typeface="Apple Chancery" charset="0"/>
                <a:ea typeface="Apple Chancery" charset="0"/>
                <a:cs typeface="Apple Chancery" charset="0"/>
              </a:rPr>
              <a:t>WAKE UP</a:t>
            </a:r>
            <a:endParaRPr lang="en-US" sz="8000" dirty="0">
              <a:latin typeface="Apple Chancery" charset="0"/>
              <a:ea typeface="Apple Chancery" charset="0"/>
              <a:cs typeface="Apple Chancery" charset="0"/>
            </a:endParaRPr>
          </a:p>
        </p:txBody>
      </p:sp>
    </p:spTree>
    <p:extLst>
      <p:ext uri="{BB962C8B-B14F-4D97-AF65-F5344CB8AC3E}">
        <p14:creationId xmlns:p14="http://schemas.microsoft.com/office/powerpoint/2010/main" val="191212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tLang="en-US">
              <a:ea typeface="ＭＳ Ｐゴシック" charset="-128"/>
            </a:endParaRPr>
          </a:p>
        </p:txBody>
      </p:sp>
      <p:pic>
        <p:nvPicPr>
          <p:cNvPr id="542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7950"/>
            <a:ext cx="12192000" cy="6750050"/>
          </a:xfrm>
        </p:spPr>
      </p:pic>
      <p:sp>
        <p:nvSpPr>
          <p:cNvPr id="5" name="Rectangle 4"/>
          <p:cNvSpPr/>
          <p:nvPr/>
        </p:nvSpPr>
        <p:spPr>
          <a:xfrm>
            <a:off x="1945336" y="5805265"/>
            <a:ext cx="3867789" cy="692497"/>
          </a:xfrm>
          <a:prstGeom prst="rect">
            <a:avLst/>
          </a:prstGeom>
          <a:noFill/>
        </p:spPr>
        <p:txBody>
          <a:bodyPr wrap="none" lIns="68580" tIns="34290" rIns="68580" bIns="34290">
            <a:spAutoFit/>
          </a:bodyPr>
          <a:lstStyle/>
          <a:p>
            <a:pPr algn="ctr">
              <a:defRPr/>
            </a:pPr>
            <a:r>
              <a:rPr lang="en-US" sz="4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Presence of mind</a:t>
            </a:r>
          </a:p>
        </p:txBody>
      </p:sp>
    </p:spTree>
    <p:extLst>
      <p:ext uri="{BB962C8B-B14F-4D97-AF65-F5344CB8AC3E}">
        <p14:creationId xmlns:p14="http://schemas.microsoft.com/office/powerpoint/2010/main" val="55868245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altLang="en-US">
              <a:ea typeface="ＭＳ Ｐゴシック" charset="-128"/>
            </a:endParaRPr>
          </a:p>
        </p:txBody>
      </p:sp>
      <p:pic>
        <p:nvPicPr>
          <p:cNvPr id="563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p:cNvSpPr/>
          <p:nvPr/>
        </p:nvSpPr>
        <p:spPr>
          <a:xfrm>
            <a:off x="1759802" y="5877273"/>
            <a:ext cx="3417922" cy="692497"/>
          </a:xfrm>
          <a:prstGeom prst="rect">
            <a:avLst/>
          </a:prstGeom>
          <a:noFill/>
        </p:spPr>
        <p:txBody>
          <a:bodyPr wrap="none" lIns="68580" tIns="34290" rIns="68580" bIns="34290">
            <a:spAutoFit/>
          </a:bodyPr>
          <a:lstStyle/>
          <a:p>
            <a:pPr algn="ctr">
              <a:defRPr/>
            </a:pPr>
            <a:r>
              <a:rPr lang="en-US" sz="4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Absent minded</a:t>
            </a:r>
          </a:p>
        </p:txBody>
      </p:sp>
    </p:spTree>
    <p:extLst>
      <p:ext uri="{BB962C8B-B14F-4D97-AF65-F5344CB8AC3E}">
        <p14:creationId xmlns:p14="http://schemas.microsoft.com/office/powerpoint/2010/main" val="115240800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endParaRPr lang="en-US" altLang="en-US">
              <a:ea typeface="ＭＳ Ｐゴシック" charset="-128"/>
            </a:endParaRPr>
          </a:p>
        </p:txBody>
      </p:sp>
      <p:pic>
        <p:nvPicPr>
          <p:cNvPr id="573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p:cNvSpPr/>
          <p:nvPr/>
        </p:nvSpPr>
        <p:spPr>
          <a:xfrm>
            <a:off x="1963520" y="5805265"/>
            <a:ext cx="2243948" cy="692497"/>
          </a:xfrm>
          <a:prstGeom prst="rect">
            <a:avLst/>
          </a:prstGeom>
          <a:noFill/>
        </p:spPr>
        <p:txBody>
          <a:bodyPr wrap="none" lIns="68580" tIns="34290" rIns="68580" bIns="34290">
            <a:spAutoFit/>
          </a:bodyPr>
          <a:lstStyle/>
          <a:p>
            <a:pPr algn="ctr">
              <a:defRPr/>
            </a:pPr>
            <a:r>
              <a:rPr lang="en-US" sz="4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Lost mind</a:t>
            </a:r>
          </a:p>
        </p:txBody>
      </p:sp>
    </p:spTree>
    <p:extLst>
      <p:ext uri="{BB962C8B-B14F-4D97-AF65-F5344CB8AC3E}">
        <p14:creationId xmlns:p14="http://schemas.microsoft.com/office/powerpoint/2010/main" val="3663445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endParaRPr lang="en-US" altLang="en-US">
              <a:ea typeface="ＭＳ Ｐゴシック" charset="-128"/>
            </a:endParaRPr>
          </a:p>
        </p:txBody>
      </p:sp>
      <p:sp>
        <p:nvSpPr>
          <p:cNvPr id="58370" name="Content Placeholder 2"/>
          <p:cNvSpPr>
            <a:spLocks noGrp="1"/>
          </p:cNvSpPr>
          <p:nvPr>
            <p:ph idx="1"/>
          </p:nvPr>
        </p:nvSpPr>
        <p:spPr/>
        <p:txBody>
          <a:bodyPr/>
          <a:lstStyle/>
          <a:p>
            <a:endParaRPr lang="en-US" altLang="en-US">
              <a:ea typeface="ＭＳ Ｐゴシック" charset="-128"/>
            </a:endParaRPr>
          </a:p>
        </p:txBody>
      </p:sp>
      <p:pic>
        <p:nvPicPr>
          <p:cNvPr id="58371" name="Picture 2" descr="https://qph.is.quoracdn.net/main-qimg-ee8addb783572eccb24e73a812b244de?convert_to_webp=tr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34217" y="5752927"/>
            <a:ext cx="2735364" cy="692497"/>
          </a:xfrm>
          <a:prstGeom prst="rect">
            <a:avLst/>
          </a:prstGeom>
          <a:noFill/>
        </p:spPr>
        <p:txBody>
          <a:bodyPr wrap="none" lIns="68580" tIns="34290" rIns="68580" bIns="34290">
            <a:spAutoFit/>
          </a:bodyPr>
          <a:lstStyle/>
          <a:p>
            <a:pPr algn="ctr">
              <a:defRPr/>
            </a:pPr>
            <a:r>
              <a:rPr lang="en-US" sz="4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Out of mind</a:t>
            </a:r>
          </a:p>
        </p:txBody>
      </p:sp>
    </p:spTree>
    <p:extLst>
      <p:ext uri="{BB962C8B-B14F-4D97-AF65-F5344CB8AC3E}">
        <p14:creationId xmlns:p14="http://schemas.microsoft.com/office/powerpoint/2010/main" val="31721909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C3A1F09D01C04CB17CD8B2D36F804F" ma:contentTypeVersion="5" ma:contentTypeDescription="Create a new document." ma:contentTypeScope="" ma:versionID="baf6e6b207268338ce19e7d650d632dc">
  <xsd:schema xmlns:xsd="http://www.w3.org/2001/XMLSchema" xmlns:xs="http://www.w3.org/2001/XMLSchema" xmlns:p="http://schemas.microsoft.com/office/2006/metadata/properties" xmlns:ns2="a378372f-dfae-4caa-89fc-42e32de49bbb" xmlns:ns3="8ad2beb0-6f9c-4cdf-9dd1-66f46768e058" targetNamespace="http://schemas.microsoft.com/office/2006/metadata/properties" ma:root="true" ma:fieldsID="291f842eca9454f881cfcd1a3f80cb44" ns2:_="" ns3:_="">
    <xsd:import namespace="a378372f-dfae-4caa-89fc-42e32de49bbb"/>
    <xsd:import namespace="8ad2beb0-6f9c-4cdf-9dd1-66f46768e0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8372f-dfae-4caa-89fc-42e32de49b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2beb0-6f9c-4cdf-9dd1-66f46768e05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4371C1-891F-40BE-9D4B-9BCEC0C94148}"/>
</file>

<file path=customXml/itemProps2.xml><?xml version="1.0" encoding="utf-8"?>
<ds:datastoreItem xmlns:ds="http://schemas.openxmlformats.org/officeDocument/2006/customXml" ds:itemID="{37170A97-7D7A-42D6-AFF8-70D8A86BE3EE}"/>
</file>

<file path=customXml/itemProps3.xml><?xml version="1.0" encoding="utf-8"?>
<ds:datastoreItem xmlns:ds="http://schemas.openxmlformats.org/officeDocument/2006/customXml" ds:itemID="{7C1037B0-2012-45B5-91DC-F8F7DD500545}"/>
</file>

<file path=docProps/app.xml><?xml version="1.0" encoding="utf-8"?>
<Properties xmlns="http://schemas.openxmlformats.org/officeDocument/2006/extended-properties" xmlns:vt="http://schemas.openxmlformats.org/officeDocument/2006/docPropsVTypes">
  <TotalTime>4512</TotalTime>
  <Words>842</Words>
  <Application>Microsoft Macintosh PowerPoint</Application>
  <PresentationFormat>Widescreen</PresentationFormat>
  <Paragraphs>114</Paragraphs>
  <Slides>19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Apple Chancery</vt:lpstr>
      <vt:lpstr>Arial</vt:lpstr>
      <vt:lpstr>Arial Bold</vt:lpstr>
      <vt:lpstr>Calibri</vt:lpstr>
      <vt:lpstr>Calibri Light</vt:lpstr>
      <vt:lpstr>Chalkduster</vt:lpstr>
      <vt:lpstr>ＭＳ Ｐゴシック</vt:lpstr>
      <vt:lpstr>News Gothic MT</vt:lpstr>
      <vt:lpstr>Rockwell</vt:lpstr>
      <vt:lpstr>Times New Roman</vt:lpstr>
      <vt:lpstr>Office Theme</vt:lpstr>
      <vt:lpstr>When the going gets tough…</vt:lpstr>
      <vt:lpstr>Individual Resilience (with thanks to Jasmine James)</vt:lpstr>
      <vt:lpstr>PowerPoint Presentation</vt:lpstr>
      <vt:lpstr>Why is resilience important?</vt:lpstr>
      <vt:lpstr>When the going gets tough….</vt:lpstr>
      <vt:lpstr>PowerPoint Presentation</vt:lpstr>
      <vt:lpstr>PowerPoint Presentation</vt:lpstr>
      <vt:lpstr>PowerPoint Presentation</vt:lpstr>
      <vt:lpstr>PowerPoint Presentation</vt:lpstr>
      <vt:lpstr>Top tips for Presence of Mind</vt:lpstr>
      <vt:lpstr>PowerPoint Presentation</vt:lpstr>
      <vt:lpstr>PowerPoint Presentation</vt:lpstr>
      <vt:lpstr>Exercise</vt:lpstr>
      <vt:lpstr>PowerPoint Presentation</vt:lpstr>
      <vt:lpstr>Exercise</vt:lpstr>
      <vt:lpstr>PowerPoint Presentation</vt:lpstr>
      <vt:lpstr>Levels of Intervention</vt:lpstr>
      <vt:lpstr>For the rest of the session (except 10 mins wrap up)</vt:lpstr>
      <vt:lpstr>Some inspiration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going gets tough…</dc:title>
  <dc:creator>Microsoft Office User</dc:creator>
  <cp:lastModifiedBy>Microsoft Office User</cp:lastModifiedBy>
  <cp:revision>19</cp:revision>
  <dcterms:created xsi:type="dcterms:W3CDTF">2017-08-11T13:04:54Z</dcterms:created>
  <dcterms:modified xsi:type="dcterms:W3CDTF">2017-08-23T10:02:18Z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0x010100E9C3A1F09D01C04CB17CD8B2D36F804F</vt:lpwstr>
  </property>
</Properties>
</file>