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5"/>
  </p:notesMasterIdLst>
  <p:sldIdLst>
    <p:sldId id="31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7E"/>
    <a:srgbClr val="01567C"/>
    <a:srgbClr val="006699"/>
    <a:srgbClr val="AA072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9586F-2E70-45FF-BDCF-1927CC4412F2}" type="datetimeFigureOut">
              <a:rPr lang="en-GB" smtClean="0"/>
              <a:t>23/08/2017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0F1A0-2A29-4E6F-989A-A4AAE794D5CA}" type="slidenum">
              <a:rPr lang="en-GB" smtClean="0"/>
              <a:t>‹#›</a:t>
            </a:fld>
            <a:endParaRPr lang="en-GB"/>
          </a:p>
        </p:txBody>
      </p:sp>
    </p:spTree>
    <p:extLst>
      <p:ext uri="{BB962C8B-B14F-4D97-AF65-F5344CB8AC3E}">
        <p14:creationId xmlns:p14="http://schemas.microsoft.com/office/powerpoint/2010/main" val="303902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500063" y="4238625"/>
            <a:ext cx="5932487" cy="4387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29739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Staff behaviour could make the difference between a survivable experience of imprisonment and a destructive one. In this sense, staff mattered more than they realised. They stood between prisoners and their needs, mediating access to desirable goods and services, contacts with families and opportunities to progress. They possessed the ‘significant distributive power’ identified by Mathiesen, embodying in their interactions - or transactions - with prisoners, a prison’s regime (Mathiesen, 1975; Bottoms and Rose, 1998). They also stood between humane and indifferent or brutal imprisonment at a psychological level, determining by their style of delivery what kind of experience imprisonment was. Their handling of their own power was a most important component of ‘style’. </a:t>
            </a:r>
          </a:p>
          <a:p>
            <a:pPr eaLnBrk="1" hangingPunct="1"/>
            <a:endParaRPr lang="en-GB" altLang="en-US"/>
          </a:p>
          <a:p>
            <a:pPr eaLnBrk="1" hangingPunct="1"/>
            <a:r>
              <a:rPr lang="en-GB" altLang="en-US"/>
              <a:t>Each decision staff make is a decision about what prison is for.</a:t>
            </a:r>
          </a:p>
          <a:p>
            <a:pPr eaLnBrk="1" hangingPunct="1"/>
            <a:r>
              <a:rPr lang="en-GB" altLang="en-US"/>
              <a:t>Fairness of staff &gt; fairness of regime</a:t>
            </a:r>
          </a:p>
          <a:p>
            <a:pPr eaLnBrk="1" hangingPunct="1"/>
            <a:r>
              <a:rPr lang="en-GB" altLang="en-US"/>
              <a:t>Manner treated &gt; outcomes (race)</a:t>
            </a:r>
          </a:p>
          <a:p>
            <a:pPr eaLnBrk="1" hangingPunct="1"/>
            <a:r>
              <a:rPr lang="en-GB" altLang="en-US"/>
              <a:t>relationships between staff matter</a:t>
            </a:r>
          </a:p>
          <a:p>
            <a:pPr eaLnBrk="1" hangingPunct="1"/>
            <a:r>
              <a:rPr lang="en-GB" altLang="en-US"/>
              <a:t>Some power on prisoners’ side</a:t>
            </a:r>
          </a:p>
        </p:txBody>
      </p:sp>
      <p:sp>
        <p:nvSpPr>
          <p:cNvPr id="10243" name="Rectangle 3"/>
          <p:cNvSpPr>
            <a:spLocks noGrp="1" noRot="1" noChangeAspect="1" noChangeArrowheads="1" noTextEdit="1"/>
          </p:cNvSpPr>
          <p:nvPr>
            <p:ph type="sldImg"/>
          </p:nvPr>
        </p:nvSpPr>
        <p:spPr>
          <a:xfrm>
            <a:off x="685800" y="1143000"/>
            <a:ext cx="5486400" cy="3086100"/>
          </a:xfrm>
          <a:ln cap="flat"/>
        </p:spPr>
      </p:sp>
    </p:spTree>
    <p:extLst>
      <p:ext uri="{BB962C8B-B14F-4D97-AF65-F5344CB8AC3E}">
        <p14:creationId xmlns:p14="http://schemas.microsoft.com/office/powerpoint/2010/main" val="174630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2588" y="685800"/>
            <a:ext cx="6096000" cy="34290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42" tIns="47371" rIns="94742" bIns="47371"/>
          <a:lstStyle/>
          <a:p>
            <a:pPr eaLnBrk="1" hangingPunct="1"/>
            <a:endParaRPr lang="en-US" altLang="en-US"/>
          </a:p>
        </p:txBody>
      </p:sp>
      <p:sp>
        <p:nvSpPr>
          <p:cNvPr id="12292" name="Slide Number Placeholder 3"/>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42" tIns="47371" rIns="94742" bIns="47371" anchor="b"/>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96938" rtl="0" eaLnBrk="1" fontAlgn="base" latinLnBrk="0" hangingPunct="1">
              <a:lnSpc>
                <a:spcPct val="100000"/>
              </a:lnSpc>
              <a:spcBef>
                <a:spcPct val="0"/>
              </a:spcBef>
              <a:spcAft>
                <a:spcPct val="0"/>
              </a:spcAft>
              <a:buClrTx/>
              <a:buSzTx/>
              <a:buFontTx/>
              <a:buNone/>
              <a:tabLst/>
              <a:defRPr/>
            </a:pPr>
            <a:fld id="{53F58934-7478-4084-BC80-B75BDA646B42}"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96938" rtl="0" eaLnBrk="1" fontAlgn="base" latinLnBrk="0" hangingPunct="1">
                <a:lnSpc>
                  <a:spcPct val="100000"/>
                </a:lnSpc>
                <a:spcBef>
                  <a:spcPct val="0"/>
                </a:spcBef>
                <a:spcAft>
                  <a:spcPct val="0"/>
                </a:spcAft>
                <a:buClrTx/>
                <a:buSzTx/>
                <a:buFontTx/>
                <a:buNone/>
                <a:tabLst/>
                <a:defRPr/>
              </a:pPr>
              <a:t>4</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5637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685800" y="1143000"/>
            <a:ext cx="5486400" cy="3086100"/>
          </a:xfrm>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064708-6EB4-436A-A454-7E7531884C3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373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685800" y="1143000"/>
            <a:ext cx="5486400" cy="308610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Want to develop and illustrate this: power deployed through relationships.</a:t>
            </a:r>
          </a:p>
        </p:txBody>
      </p:sp>
    </p:spTree>
    <p:extLst>
      <p:ext uri="{BB962C8B-B14F-4D97-AF65-F5344CB8AC3E}">
        <p14:creationId xmlns:p14="http://schemas.microsoft.com/office/powerpoint/2010/main" val="253046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382588" y="685800"/>
            <a:ext cx="6094412" cy="3429000"/>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237989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685800" y="1143000"/>
            <a:ext cx="5486400" cy="30861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t>Staff Professionalism (</a:t>
            </a:r>
            <a:r>
              <a:rPr lang="en-US" altLang="en-US" sz="1000" b="1" i="1"/>
              <a:t>α =</a:t>
            </a:r>
            <a:r>
              <a:rPr lang="en-US" altLang="en-US" sz="1000" b="1"/>
              <a:t> .885)</a:t>
            </a:r>
            <a:endParaRPr lang="en-US" altLang="en-US" sz="1000"/>
          </a:p>
          <a:p>
            <a:pPr eaLnBrk="1" hangingPunct="1"/>
            <a:r>
              <a:rPr lang="en-US" altLang="en-US" sz="1000"/>
              <a:t>Staff confidence and competence in the use of authority.</a:t>
            </a:r>
            <a:endParaRPr lang="en-US" altLang="en-US" sz="1000" b="1"/>
          </a:p>
          <a:p>
            <a:pPr eaLnBrk="1" hangingPunct="1"/>
            <a:r>
              <a:rPr lang="en-US" altLang="en-US" sz="1000"/>
              <a:t>Staff here treat prisoners fairly when applying the rules..</a:t>
            </a:r>
          </a:p>
          <a:p>
            <a:pPr eaLnBrk="1" hangingPunct="1"/>
            <a:r>
              <a:rPr lang="en-US" altLang="en-US" sz="1000"/>
              <a:t>Staff here treat prisoners fairly when distributing privileges..</a:t>
            </a:r>
          </a:p>
          <a:p>
            <a:pPr eaLnBrk="1" hangingPunct="1"/>
            <a:r>
              <a:rPr lang="en-US" altLang="en-US" sz="1000"/>
              <a:t>Privileges are given and taken fairly in this prison..</a:t>
            </a:r>
          </a:p>
          <a:p>
            <a:pPr eaLnBrk="1" hangingPunct="1"/>
            <a:r>
              <a:rPr lang="en-US" altLang="en-US" sz="1000"/>
              <a:t>Staff in this prison have enough experience and expertise to deal with the issues that matter to me..</a:t>
            </a:r>
          </a:p>
          <a:p>
            <a:pPr eaLnBrk="1" hangingPunct="1"/>
            <a:r>
              <a:rPr lang="en-US" altLang="en-US" sz="1000"/>
              <a:t>Staff in this prison tell it like it is..</a:t>
            </a:r>
          </a:p>
          <a:p>
            <a:pPr eaLnBrk="1" hangingPunct="1"/>
            <a:r>
              <a:rPr lang="en-US" altLang="en-US" sz="1000"/>
              <a:t>The rules and regulations are made clear to me..</a:t>
            </a:r>
          </a:p>
          <a:p>
            <a:pPr eaLnBrk="1" hangingPunct="1"/>
            <a:r>
              <a:rPr lang="en-US" altLang="en-US" sz="1000"/>
              <a:t>Staff carry out their security tasks well in this prison..</a:t>
            </a:r>
          </a:p>
          <a:p>
            <a:pPr eaLnBrk="1" hangingPunct="1"/>
            <a:r>
              <a:rPr lang="en-US" altLang="en-US" sz="1000"/>
              <a:t>The best way to get things done in this prison is to be polite and go through official channels..</a:t>
            </a:r>
          </a:p>
          <a:p>
            <a:pPr eaLnBrk="1" hangingPunct="1"/>
            <a:r>
              <a:rPr lang="en-US" altLang="en-US" sz="1000"/>
              <a:t>If you do something wrong in this prison, staff only use punishments if they have tried other options first..</a:t>
            </a:r>
            <a:endParaRPr lang="en-US" altLang="en-US" sz="1000" b="1"/>
          </a:p>
          <a:p>
            <a:pPr eaLnBrk="1" hangingPunct="1"/>
            <a:r>
              <a:rPr lang="en-US" altLang="en-US" sz="1000" b="1"/>
              <a:t>Organisation and Consistency </a:t>
            </a:r>
            <a:endParaRPr lang="en-US" altLang="en-US" sz="1000"/>
          </a:p>
          <a:p>
            <a:pPr eaLnBrk="1" hangingPunct="1"/>
            <a:r>
              <a:rPr lang="en-US" altLang="en-US" sz="1000"/>
              <a:t>The clarity, predictability and reliability of the prison.</a:t>
            </a:r>
            <a:endParaRPr lang="en-US" altLang="en-US" sz="1000" b="1"/>
          </a:p>
          <a:p>
            <a:pPr eaLnBrk="1" hangingPunct="1"/>
            <a:r>
              <a:rPr lang="en-US" altLang="en-US" sz="1000"/>
              <a:t>This prison is well organised..</a:t>
            </a:r>
          </a:p>
          <a:p>
            <a:pPr eaLnBrk="1" hangingPunct="1"/>
            <a:r>
              <a:rPr lang="en-US" altLang="en-US" sz="1000"/>
              <a:t>This is a well controlled prison..</a:t>
            </a:r>
          </a:p>
          <a:p>
            <a:pPr eaLnBrk="1" hangingPunct="1"/>
            <a:r>
              <a:rPr lang="en-US" altLang="en-US" sz="1000"/>
              <a:t>This prison is good at delivering personal safety..</a:t>
            </a:r>
          </a:p>
          <a:p>
            <a:pPr eaLnBrk="1" hangingPunct="1"/>
            <a:r>
              <a:rPr lang="en-US" altLang="en-US" sz="1000"/>
              <a:t>To get things done in prison, you have to ask and ask and ask..</a:t>
            </a:r>
          </a:p>
          <a:p>
            <a:pPr eaLnBrk="1" hangingPunct="1"/>
            <a:r>
              <a:rPr lang="en-US" altLang="en-US" sz="1000"/>
              <a:t>You never know where you stand in this prison..</a:t>
            </a:r>
          </a:p>
          <a:p>
            <a:pPr eaLnBrk="1" hangingPunct="1"/>
            <a:r>
              <a:rPr lang="en-US" altLang="en-US" sz="1000"/>
              <a:t>There is not enough structure in this prison..</a:t>
            </a:r>
            <a:endParaRPr lang="en-GB" altLang="en-US" sz="1000"/>
          </a:p>
        </p:txBody>
      </p:sp>
    </p:spTree>
    <p:extLst>
      <p:ext uri="{BB962C8B-B14F-4D97-AF65-F5344CB8AC3E}">
        <p14:creationId xmlns:p14="http://schemas.microsoft.com/office/powerpoint/2010/main" val="230083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590550" y="784225"/>
            <a:ext cx="5715000" cy="3214688"/>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Personalities or structures..? </a:t>
            </a:r>
          </a:p>
        </p:txBody>
      </p:sp>
    </p:spTree>
    <p:extLst>
      <p:ext uri="{BB962C8B-B14F-4D97-AF65-F5344CB8AC3E}">
        <p14:creationId xmlns:p14="http://schemas.microsoft.com/office/powerpoint/2010/main" val="104946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685800" y="1143000"/>
            <a:ext cx="5486400" cy="3086100"/>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t>Staff Professionalism (</a:t>
            </a:r>
            <a:r>
              <a:rPr lang="en-US" altLang="en-US" sz="1000" b="1" i="1"/>
              <a:t>α =</a:t>
            </a:r>
            <a:r>
              <a:rPr lang="en-US" altLang="en-US" sz="1000" b="1"/>
              <a:t> .885)</a:t>
            </a:r>
            <a:endParaRPr lang="en-US" altLang="en-US" sz="1000"/>
          </a:p>
          <a:p>
            <a:pPr eaLnBrk="1" hangingPunct="1"/>
            <a:r>
              <a:rPr lang="en-US" altLang="en-US" sz="1000"/>
              <a:t>Staff confidence and competence in the use of authority.</a:t>
            </a:r>
            <a:endParaRPr lang="en-US" altLang="en-US" sz="1000" b="1"/>
          </a:p>
          <a:p>
            <a:pPr eaLnBrk="1" hangingPunct="1"/>
            <a:r>
              <a:rPr lang="en-US" altLang="en-US" sz="1000"/>
              <a:t>Staff here treat prisoners fairly when applying the rules..</a:t>
            </a:r>
          </a:p>
          <a:p>
            <a:pPr eaLnBrk="1" hangingPunct="1"/>
            <a:r>
              <a:rPr lang="en-US" altLang="en-US" sz="1000"/>
              <a:t>Staff here treat prisoners fairly when distributing privileges..</a:t>
            </a:r>
          </a:p>
          <a:p>
            <a:pPr eaLnBrk="1" hangingPunct="1"/>
            <a:r>
              <a:rPr lang="en-US" altLang="en-US" sz="1000"/>
              <a:t>Privileges are given and taken fairly in this prison..</a:t>
            </a:r>
          </a:p>
          <a:p>
            <a:pPr eaLnBrk="1" hangingPunct="1"/>
            <a:r>
              <a:rPr lang="en-US" altLang="en-US" sz="1000"/>
              <a:t>Staff in this prison have enough experience and expertise to deal with the issues that matter to me..</a:t>
            </a:r>
          </a:p>
          <a:p>
            <a:pPr eaLnBrk="1" hangingPunct="1"/>
            <a:r>
              <a:rPr lang="en-US" altLang="en-US" sz="1000"/>
              <a:t>Staff in this prison tell it like it is..</a:t>
            </a:r>
          </a:p>
          <a:p>
            <a:pPr eaLnBrk="1" hangingPunct="1"/>
            <a:r>
              <a:rPr lang="en-US" altLang="en-US" sz="1000"/>
              <a:t>The rules and regulations are made clear to me..</a:t>
            </a:r>
          </a:p>
          <a:p>
            <a:pPr eaLnBrk="1" hangingPunct="1"/>
            <a:r>
              <a:rPr lang="en-US" altLang="en-US" sz="1000"/>
              <a:t>Staff carry out their security tasks well in this prison..</a:t>
            </a:r>
          </a:p>
          <a:p>
            <a:pPr eaLnBrk="1" hangingPunct="1"/>
            <a:r>
              <a:rPr lang="en-US" altLang="en-US" sz="1000"/>
              <a:t>The best way to get things done in this prison is to be polite and go through official channels..</a:t>
            </a:r>
          </a:p>
          <a:p>
            <a:pPr eaLnBrk="1" hangingPunct="1"/>
            <a:r>
              <a:rPr lang="en-US" altLang="en-US" sz="1000"/>
              <a:t>If you do something wrong in this prison, staff only use punishments if they have tried other options first..</a:t>
            </a:r>
            <a:endParaRPr lang="en-US" altLang="en-US" sz="1000" b="1"/>
          </a:p>
          <a:p>
            <a:pPr eaLnBrk="1" hangingPunct="1"/>
            <a:r>
              <a:rPr lang="en-US" altLang="en-US" sz="1000" b="1"/>
              <a:t>Organisation and Consistency </a:t>
            </a:r>
            <a:endParaRPr lang="en-US" altLang="en-US" sz="1000"/>
          </a:p>
          <a:p>
            <a:pPr eaLnBrk="1" hangingPunct="1"/>
            <a:r>
              <a:rPr lang="en-US" altLang="en-US" sz="1000"/>
              <a:t>The clarity, predictability and reliability of the prison.</a:t>
            </a:r>
            <a:endParaRPr lang="en-US" altLang="en-US" sz="1000" b="1"/>
          </a:p>
          <a:p>
            <a:pPr eaLnBrk="1" hangingPunct="1"/>
            <a:r>
              <a:rPr lang="en-US" altLang="en-US" sz="1000"/>
              <a:t>This prison is well organised..</a:t>
            </a:r>
          </a:p>
          <a:p>
            <a:pPr eaLnBrk="1" hangingPunct="1"/>
            <a:r>
              <a:rPr lang="en-US" altLang="en-US" sz="1000"/>
              <a:t>This is a well controlled prison..</a:t>
            </a:r>
          </a:p>
          <a:p>
            <a:pPr eaLnBrk="1" hangingPunct="1"/>
            <a:r>
              <a:rPr lang="en-US" altLang="en-US" sz="1000"/>
              <a:t>This prison is good at delivering personal safety..</a:t>
            </a:r>
          </a:p>
          <a:p>
            <a:pPr eaLnBrk="1" hangingPunct="1"/>
            <a:r>
              <a:rPr lang="en-US" altLang="en-US" sz="1000"/>
              <a:t>To get things done in prison, you have to ask and ask and ask..</a:t>
            </a:r>
          </a:p>
          <a:p>
            <a:pPr eaLnBrk="1" hangingPunct="1"/>
            <a:r>
              <a:rPr lang="en-US" altLang="en-US" sz="1000"/>
              <a:t>You never know where you stand in this prison..</a:t>
            </a:r>
          </a:p>
          <a:p>
            <a:pPr eaLnBrk="1" hangingPunct="1"/>
            <a:r>
              <a:rPr lang="en-US" altLang="en-US" sz="1000"/>
              <a:t>There is not enough structure in this prison..</a:t>
            </a:r>
            <a:endParaRPr lang="en-GB" altLang="en-US" sz="1000"/>
          </a:p>
        </p:txBody>
      </p:sp>
    </p:spTree>
    <p:extLst>
      <p:ext uri="{BB962C8B-B14F-4D97-AF65-F5344CB8AC3E}">
        <p14:creationId xmlns:p14="http://schemas.microsoft.com/office/powerpoint/2010/main" val="2623461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3" y="5365755"/>
            <a:ext cx="12187767" cy="665163"/>
          </a:xfrm>
          <a:prstGeom prst="rect">
            <a:avLst/>
          </a:prstGeom>
          <a:solidFill>
            <a:srgbClr val="003E72"/>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solidFill>
                <a:srgbClr val="003E72"/>
              </a:solidFill>
            </a:endParaRPr>
          </a:p>
        </p:txBody>
      </p:sp>
      <p:sp>
        <p:nvSpPr>
          <p:cNvPr id="5" name="Rectangle 14"/>
          <p:cNvSpPr>
            <a:spLocks noChangeArrowheads="1"/>
          </p:cNvSpPr>
          <p:nvPr/>
        </p:nvSpPr>
        <p:spPr bwMode="auto">
          <a:xfrm>
            <a:off x="3" y="6030918"/>
            <a:ext cx="12187767" cy="173037"/>
          </a:xfrm>
          <a:prstGeom prst="rect">
            <a:avLst/>
          </a:prstGeom>
          <a:solidFill>
            <a:srgbClr val="6AADE4"/>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solidFill>
                <a:srgbClr val="003E72"/>
              </a:solidFill>
            </a:endParaRPr>
          </a:p>
        </p:txBody>
      </p:sp>
      <p:sp>
        <p:nvSpPr>
          <p:cNvPr id="5122" name="Rectangle 2"/>
          <p:cNvSpPr>
            <a:spLocks noGrp="1" noChangeArrowheads="1"/>
          </p:cNvSpPr>
          <p:nvPr>
            <p:ph type="ctrTitle"/>
          </p:nvPr>
        </p:nvSpPr>
        <p:spPr>
          <a:xfrm>
            <a:off x="512237" y="2016130"/>
            <a:ext cx="11165417" cy="576263"/>
          </a:xfrm>
        </p:spPr>
        <p:txBody>
          <a:bodyPr/>
          <a:lstStyle>
            <a:lvl1pPr>
              <a:defRPr sz="3600"/>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512237" y="2774950"/>
            <a:ext cx="11165417" cy="539750"/>
          </a:xfrm>
        </p:spPr>
        <p:txBody>
          <a:bodyPr/>
          <a:lstStyle>
            <a:lvl1pPr marL="0" indent="0">
              <a:buFontTx/>
              <a:buNone/>
              <a:defRPr sz="1800" b="1">
                <a:solidFill>
                  <a:schemeClr val="tx2"/>
                </a:solidFill>
              </a:defRPr>
            </a:lvl1pPr>
          </a:lstStyle>
          <a:p>
            <a:pPr lvl="0"/>
            <a:r>
              <a:rPr lang="en-GB" altLang="en-US" noProof="0"/>
              <a:t>Click to edit Master subtitle style</a:t>
            </a:r>
          </a:p>
        </p:txBody>
      </p:sp>
      <p:sp>
        <p:nvSpPr>
          <p:cNvPr id="6" name="Rectangle 10"/>
          <p:cNvSpPr>
            <a:spLocks noGrp="1" noChangeArrowheads="1"/>
          </p:cNvSpPr>
          <p:nvPr>
            <p:ph type="sldNum" sz="quarter" idx="10"/>
          </p:nvPr>
        </p:nvSpPr>
        <p:spPr>
          <a:xfrm>
            <a:off x="10483852" y="6448425"/>
            <a:ext cx="1200149" cy="179388"/>
          </a:xfrm>
        </p:spPr>
        <p:txBody>
          <a:bodyPr/>
          <a:lstStyle>
            <a:lvl1pPr>
              <a:defRPr>
                <a:solidFill>
                  <a:srgbClr val="003E72"/>
                </a:solidFill>
              </a:defRPr>
            </a:lvl1pPr>
          </a:lstStyle>
          <a:p>
            <a:pPr>
              <a:defRPr/>
            </a:pPr>
            <a:fld id="{6CCAF9D4-39B1-44F4-A5A3-08A6BF7EE4C9}" type="slidenum">
              <a:rPr lang="en-GB" altLang="en-US"/>
              <a:pPr>
                <a:defRPr/>
              </a:pPr>
              <a:t>‹#›</a:t>
            </a:fld>
            <a:endParaRPr lang="en-GB" altLang="en-US"/>
          </a:p>
        </p:txBody>
      </p:sp>
    </p:spTree>
    <p:extLst>
      <p:ext uri="{BB962C8B-B14F-4D97-AF65-F5344CB8AC3E}">
        <p14:creationId xmlns:p14="http://schemas.microsoft.com/office/powerpoint/2010/main" val="292023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B64BBCF-EB17-4190-85F1-504C648AE88C}" type="slidenum">
              <a:rPr lang="en-GB" altLang="en-US"/>
              <a:pPr>
                <a:defRPr/>
              </a:pPr>
              <a:t>‹#›</a:t>
            </a:fld>
            <a:endParaRPr lang="en-GB" altLang="en-US"/>
          </a:p>
        </p:txBody>
      </p:sp>
    </p:spTree>
    <p:extLst>
      <p:ext uri="{BB962C8B-B14F-4D97-AF65-F5344CB8AC3E}">
        <p14:creationId xmlns:p14="http://schemas.microsoft.com/office/powerpoint/2010/main" val="219446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7885" y="398463"/>
            <a:ext cx="2791883"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233" y="398463"/>
            <a:ext cx="8172451"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1A3BBF4-4FAE-4909-8B61-65D80030B19E}" type="slidenum">
              <a:rPr lang="en-GB" altLang="en-US"/>
              <a:pPr>
                <a:defRPr/>
              </a:pPr>
              <a:t>‹#›</a:t>
            </a:fld>
            <a:endParaRPr lang="en-GB" altLang="en-US"/>
          </a:p>
        </p:txBody>
      </p:sp>
    </p:spTree>
    <p:extLst>
      <p:ext uri="{BB962C8B-B14F-4D97-AF65-F5344CB8AC3E}">
        <p14:creationId xmlns:p14="http://schemas.microsoft.com/office/powerpoint/2010/main" val="105817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rtlCol="0">
            <a:normAutofit/>
          </a:bodyPr>
          <a:lstStyle/>
          <a:p>
            <a:pPr lvl="0"/>
            <a:endParaRPr lang="en-GB" noProof="0"/>
          </a:p>
        </p:txBody>
      </p:sp>
      <p:sp>
        <p:nvSpPr>
          <p:cNvPr id="4" name="Rectangle 5"/>
          <p:cNvSpPr>
            <a:spLocks noGrp="1" noChangeArrowheads="1"/>
          </p:cNvSpPr>
          <p:nvPr>
            <p:ph type="dt" sz="half" idx="10"/>
          </p:nvPr>
        </p:nvSpPr>
        <p:spPr>
          <a:xfrm>
            <a:off x="10361088" y="6130925"/>
            <a:ext cx="1147233" cy="369888"/>
          </a:xfrm>
          <a:prstGeom prst="rect">
            <a:avLst/>
          </a:prstGeom>
        </p:spPr>
        <p:txBody>
          <a:bodyPr/>
          <a:lstStyle>
            <a:lvl1pPr>
              <a:defRPr>
                <a:solidFill>
                  <a:prstClr val="black">
                    <a:tint val="75000"/>
                  </a:prstClr>
                </a:solidFill>
              </a:defRPr>
            </a:lvl1pPr>
          </a:lstStyle>
          <a:p>
            <a:pPr>
              <a:defRPr/>
            </a:pPr>
            <a:endParaRPr lang="en-GB" altLang="en-US"/>
          </a:p>
        </p:txBody>
      </p:sp>
      <p:sp>
        <p:nvSpPr>
          <p:cNvPr id="5" name="Rectangle 6"/>
          <p:cNvSpPr>
            <a:spLocks noGrp="1" noChangeArrowheads="1"/>
          </p:cNvSpPr>
          <p:nvPr>
            <p:ph type="ftr" sz="quarter" idx="11"/>
          </p:nvPr>
        </p:nvSpPr>
        <p:spPr>
          <a:xfrm>
            <a:off x="2588684" y="6135693"/>
            <a:ext cx="7620000" cy="365125"/>
          </a:xfrm>
          <a:prstGeom prst="rect">
            <a:avLst/>
          </a:prstGeom>
        </p:spPr>
        <p:txBody>
          <a:bodyPr/>
          <a:lstStyle>
            <a:lvl1pPr>
              <a:defRPr>
                <a:solidFill>
                  <a:prstClr val="black">
                    <a:tint val="75000"/>
                  </a:prstClr>
                </a:solidFill>
              </a:defRPr>
            </a:lvl1pPr>
          </a:lstStyle>
          <a:p>
            <a:pPr>
              <a:defRPr/>
            </a:pPr>
            <a:endParaRPr lang="en-GB" altLang="en-US"/>
          </a:p>
        </p:txBody>
      </p:sp>
      <p:sp>
        <p:nvSpPr>
          <p:cNvPr id="6" name="Rectangle 7"/>
          <p:cNvSpPr>
            <a:spLocks noGrp="1" noChangeArrowheads="1"/>
          </p:cNvSpPr>
          <p:nvPr>
            <p:ph type="sldNum" sz="quarter" idx="12"/>
          </p:nvPr>
        </p:nvSpPr>
        <p:spPr/>
        <p:txBody>
          <a:bodyPr/>
          <a:lstStyle>
            <a:lvl1pPr>
              <a:defRPr/>
            </a:lvl1pPr>
          </a:lstStyle>
          <a:p>
            <a:pPr>
              <a:defRPr/>
            </a:pPr>
            <a:fld id="{D3B2DBA7-A688-4D94-8413-EB45FD3FD671}" type="slidenum">
              <a:rPr lang="en-GB" altLang="en-US"/>
              <a:pPr>
                <a:defRPr/>
              </a:pPr>
              <a:t>‹#›</a:t>
            </a:fld>
            <a:endParaRPr lang="en-GB" altLang="en-US"/>
          </a:p>
        </p:txBody>
      </p:sp>
    </p:spTree>
    <p:extLst>
      <p:ext uri="{BB962C8B-B14F-4D97-AF65-F5344CB8AC3E}">
        <p14:creationId xmlns:p14="http://schemas.microsoft.com/office/powerpoint/2010/main" val="292287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1" y="5365751"/>
            <a:ext cx="12187767" cy="665163"/>
          </a:xfrm>
          <a:prstGeom prst="rect">
            <a:avLst/>
          </a:prstGeom>
          <a:solidFill>
            <a:srgbClr val="003E72"/>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solidFill>
                <a:srgbClr val="003E72"/>
              </a:solidFill>
            </a:endParaRPr>
          </a:p>
        </p:txBody>
      </p:sp>
      <p:sp>
        <p:nvSpPr>
          <p:cNvPr id="5" name="Rectangle 14"/>
          <p:cNvSpPr>
            <a:spLocks noChangeArrowheads="1"/>
          </p:cNvSpPr>
          <p:nvPr/>
        </p:nvSpPr>
        <p:spPr bwMode="auto">
          <a:xfrm>
            <a:off x="1" y="6030914"/>
            <a:ext cx="12187767" cy="173037"/>
          </a:xfrm>
          <a:prstGeom prst="rect">
            <a:avLst/>
          </a:prstGeom>
          <a:solidFill>
            <a:srgbClr val="6AADE4"/>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solidFill>
                <a:srgbClr val="003E72"/>
              </a:solidFill>
            </a:endParaRPr>
          </a:p>
        </p:txBody>
      </p:sp>
      <p:sp>
        <p:nvSpPr>
          <p:cNvPr id="5122" name="Rectangle 2"/>
          <p:cNvSpPr>
            <a:spLocks noGrp="1" noChangeArrowheads="1"/>
          </p:cNvSpPr>
          <p:nvPr>
            <p:ph type="ctrTitle"/>
          </p:nvPr>
        </p:nvSpPr>
        <p:spPr>
          <a:xfrm>
            <a:off x="512234" y="2016126"/>
            <a:ext cx="11165417" cy="576263"/>
          </a:xfrm>
        </p:spPr>
        <p:txBody>
          <a:bodyPr/>
          <a:lstStyle>
            <a:lvl1pPr>
              <a:defRPr sz="3600"/>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512234" y="2774950"/>
            <a:ext cx="11165417" cy="539750"/>
          </a:xfrm>
        </p:spPr>
        <p:txBody>
          <a:bodyPr/>
          <a:lstStyle>
            <a:lvl1pPr marL="0" indent="0">
              <a:buFontTx/>
              <a:buNone/>
              <a:defRPr sz="1800" b="1">
                <a:solidFill>
                  <a:schemeClr val="tx2"/>
                </a:solidFill>
              </a:defRPr>
            </a:lvl1pPr>
          </a:lstStyle>
          <a:p>
            <a:pPr lvl="0"/>
            <a:r>
              <a:rPr lang="en-GB" altLang="en-US" noProof="0"/>
              <a:t>Click to edit Master subtitle style</a:t>
            </a:r>
          </a:p>
        </p:txBody>
      </p:sp>
      <p:sp>
        <p:nvSpPr>
          <p:cNvPr id="6" name="Rectangle 10"/>
          <p:cNvSpPr>
            <a:spLocks noGrp="1" noChangeArrowheads="1"/>
          </p:cNvSpPr>
          <p:nvPr>
            <p:ph type="sldNum" sz="quarter" idx="10"/>
          </p:nvPr>
        </p:nvSpPr>
        <p:spPr>
          <a:xfrm>
            <a:off x="10483851" y="6448425"/>
            <a:ext cx="1200149" cy="179388"/>
          </a:xfrm>
        </p:spPr>
        <p:txBody>
          <a:bodyPr/>
          <a:lstStyle>
            <a:lvl1pPr>
              <a:defRPr>
                <a:solidFill>
                  <a:srgbClr val="003E72"/>
                </a:solidFill>
              </a:defRPr>
            </a:lvl1pPr>
          </a:lstStyle>
          <a:p>
            <a:pPr>
              <a:defRPr/>
            </a:pPr>
            <a:fld id="{1825D91D-1BBE-4505-983A-3A2DD3649CB5}" type="slidenum">
              <a:rPr lang="en-GB" altLang="en-US"/>
              <a:pPr>
                <a:defRPr/>
              </a:pPr>
              <a:t>‹#›</a:t>
            </a:fld>
            <a:endParaRPr lang="en-GB" altLang="en-US"/>
          </a:p>
        </p:txBody>
      </p:sp>
    </p:spTree>
    <p:extLst>
      <p:ext uri="{BB962C8B-B14F-4D97-AF65-F5344CB8AC3E}">
        <p14:creationId xmlns:p14="http://schemas.microsoft.com/office/powerpoint/2010/main" val="278158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175FC90-BC55-4D35-B50B-D0150436D84A}" type="slidenum">
              <a:rPr lang="en-GB" altLang="en-US"/>
              <a:pPr>
                <a:defRPr/>
              </a:pPr>
              <a:t>‹#›</a:t>
            </a:fld>
            <a:endParaRPr lang="en-GB" altLang="en-US"/>
          </a:p>
        </p:txBody>
      </p:sp>
    </p:spTree>
    <p:extLst>
      <p:ext uri="{BB962C8B-B14F-4D97-AF65-F5344CB8AC3E}">
        <p14:creationId xmlns:p14="http://schemas.microsoft.com/office/powerpoint/2010/main" val="260008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EA3A8D5-5F24-461B-B9D4-CDFF71531D9C}" type="slidenum">
              <a:rPr lang="en-GB" altLang="en-US"/>
              <a:pPr>
                <a:defRPr/>
              </a:pPr>
              <a:t>‹#›</a:t>
            </a:fld>
            <a:endParaRPr lang="en-GB" altLang="en-US"/>
          </a:p>
        </p:txBody>
      </p:sp>
    </p:spTree>
    <p:extLst>
      <p:ext uri="{BB962C8B-B14F-4D97-AF65-F5344CB8AC3E}">
        <p14:creationId xmlns:p14="http://schemas.microsoft.com/office/powerpoint/2010/main" val="398008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233" y="1708151"/>
            <a:ext cx="5480051"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5" y="1708151"/>
            <a:ext cx="5482167"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734BE56B-993E-4F30-BDA7-FA9493442750}" type="slidenum">
              <a:rPr lang="en-GB" altLang="en-US"/>
              <a:pPr>
                <a:defRPr/>
              </a:pPr>
              <a:t>‹#›</a:t>
            </a:fld>
            <a:endParaRPr lang="en-GB" altLang="en-US"/>
          </a:p>
        </p:txBody>
      </p:sp>
    </p:spTree>
    <p:extLst>
      <p:ext uri="{BB962C8B-B14F-4D97-AF65-F5344CB8AC3E}">
        <p14:creationId xmlns:p14="http://schemas.microsoft.com/office/powerpoint/2010/main" val="2906218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E52048F1-C772-4F5D-A66D-1A28EDCC9B59}" type="slidenum">
              <a:rPr lang="en-GB" altLang="en-US"/>
              <a:pPr>
                <a:defRPr/>
              </a:pPr>
              <a:t>‹#›</a:t>
            </a:fld>
            <a:endParaRPr lang="en-GB" altLang="en-US"/>
          </a:p>
        </p:txBody>
      </p:sp>
    </p:spTree>
    <p:extLst>
      <p:ext uri="{BB962C8B-B14F-4D97-AF65-F5344CB8AC3E}">
        <p14:creationId xmlns:p14="http://schemas.microsoft.com/office/powerpoint/2010/main" val="2549770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1E023295-775F-4FFA-8D07-2BDFC3C913FA}" type="slidenum">
              <a:rPr lang="en-GB" altLang="en-US"/>
              <a:pPr>
                <a:defRPr/>
              </a:pPr>
              <a:t>‹#›</a:t>
            </a:fld>
            <a:endParaRPr lang="en-GB" altLang="en-US"/>
          </a:p>
        </p:txBody>
      </p:sp>
    </p:spTree>
    <p:extLst>
      <p:ext uri="{BB962C8B-B14F-4D97-AF65-F5344CB8AC3E}">
        <p14:creationId xmlns:p14="http://schemas.microsoft.com/office/powerpoint/2010/main" val="1433406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2AF089F-0B6D-4BCE-A516-2A009D8968EB}" type="slidenum">
              <a:rPr lang="en-GB" altLang="en-US"/>
              <a:pPr>
                <a:defRPr/>
              </a:pPr>
              <a:t>‹#›</a:t>
            </a:fld>
            <a:endParaRPr lang="en-GB" altLang="en-US"/>
          </a:p>
        </p:txBody>
      </p:sp>
    </p:spTree>
    <p:extLst>
      <p:ext uri="{BB962C8B-B14F-4D97-AF65-F5344CB8AC3E}">
        <p14:creationId xmlns:p14="http://schemas.microsoft.com/office/powerpoint/2010/main" val="362292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42C7F95-DCA3-4828-B9CC-F7D6C8432D52}" type="slidenum">
              <a:rPr lang="en-GB" altLang="en-US"/>
              <a:pPr>
                <a:defRPr/>
              </a:pPr>
              <a:t>‹#›</a:t>
            </a:fld>
            <a:endParaRPr lang="en-GB" altLang="en-US"/>
          </a:p>
        </p:txBody>
      </p:sp>
    </p:spTree>
    <p:extLst>
      <p:ext uri="{BB962C8B-B14F-4D97-AF65-F5344CB8AC3E}">
        <p14:creationId xmlns:p14="http://schemas.microsoft.com/office/powerpoint/2010/main" val="255382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3CA8207-4A96-468F-943E-5DE0EFAE83B9}" type="slidenum">
              <a:rPr lang="en-GB" altLang="en-US"/>
              <a:pPr>
                <a:defRPr/>
              </a:pPr>
              <a:t>‹#›</a:t>
            </a:fld>
            <a:endParaRPr lang="en-GB" altLang="en-US"/>
          </a:p>
        </p:txBody>
      </p:sp>
    </p:spTree>
    <p:extLst>
      <p:ext uri="{BB962C8B-B14F-4D97-AF65-F5344CB8AC3E}">
        <p14:creationId xmlns:p14="http://schemas.microsoft.com/office/powerpoint/2010/main" val="76476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1EC67C1-3A67-4E2E-87D0-2A5B1792A577}" type="slidenum">
              <a:rPr lang="en-GB" altLang="en-US"/>
              <a:pPr>
                <a:defRPr/>
              </a:pPr>
              <a:t>‹#›</a:t>
            </a:fld>
            <a:endParaRPr lang="en-GB" altLang="en-US"/>
          </a:p>
        </p:txBody>
      </p:sp>
    </p:spTree>
    <p:extLst>
      <p:ext uri="{BB962C8B-B14F-4D97-AF65-F5344CB8AC3E}">
        <p14:creationId xmlns:p14="http://schemas.microsoft.com/office/powerpoint/2010/main" val="2042651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0DC737F-259A-4895-8A76-D767890A95CE}" type="slidenum">
              <a:rPr lang="en-GB" altLang="en-US"/>
              <a:pPr>
                <a:defRPr/>
              </a:pPr>
              <a:t>‹#›</a:t>
            </a:fld>
            <a:endParaRPr lang="en-GB" altLang="en-US"/>
          </a:p>
        </p:txBody>
      </p:sp>
    </p:spTree>
    <p:extLst>
      <p:ext uri="{BB962C8B-B14F-4D97-AF65-F5344CB8AC3E}">
        <p14:creationId xmlns:p14="http://schemas.microsoft.com/office/powerpoint/2010/main" val="2885031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7884" y="398463"/>
            <a:ext cx="2791883"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233" y="398463"/>
            <a:ext cx="8172451"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204DF04-AFC7-45BB-BBBC-8B057E357A2E}" type="slidenum">
              <a:rPr lang="en-GB" altLang="en-US"/>
              <a:pPr>
                <a:defRPr/>
              </a:pPr>
              <a:t>‹#›</a:t>
            </a:fld>
            <a:endParaRPr lang="en-GB" altLang="en-US"/>
          </a:p>
        </p:txBody>
      </p:sp>
    </p:spTree>
    <p:extLst>
      <p:ext uri="{BB962C8B-B14F-4D97-AF65-F5344CB8AC3E}">
        <p14:creationId xmlns:p14="http://schemas.microsoft.com/office/powerpoint/2010/main" val="1384663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rtlCol="0">
            <a:normAutofit/>
          </a:bodyPr>
          <a:lstStyle/>
          <a:p>
            <a:pPr lvl="0"/>
            <a:endParaRPr lang="en-GB" noProof="0"/>
          </a:p>
        </p:txBody>
      </p:sp>
      <p:sp>
        <p:nvSpPr>
          <p:cNvPr id="4" name="Rectangle 5"/>
          <p:cNvSpPr>
            <a:spLocks noGrp="1" noChangeArrowheads="1"/>
          </p:cNvSpPr>
          <p:nvPr>
            <p:ph type="dt" sz="half" idx="10"/>
          </p:nvPr>
        </p:nvSpPr>
        <p:spPr>
          <a:xfrm>
            <a:off x="10361085" y="6130925"/>
            <a:ext cx="1147233" cy="369888"/>
          </a:xfrm>
          <a:prstGeom prst="rect">
            <a:avLst/>
          </a:prstGeom>
        </p:spPr>
        <p:txBody>
          <a:bodyPr/>
          <a:lstStyle>
            <a:lvl1pPr>
              <a:defRPr>
                <a:solidFill>
                  <a:prstClr val="black">
                    <a:tint val="75000"/>
                  </a:prstClr>
                </a:solidFill>
              </a:defRPr>
            </a:lvl1pPr>
          </a:lstStyle>
          <a:p>
            <a:pPr>
              <a:defRPr/>
            </a:pPr>
            <a:endParaRPr lang="en-GB" altLang="en-US"/>
          </a:p>
        </p:txBody>
      </p:sp>
      <p:sp>
        <p:nvSpPr>
          <p:cNvPr id="5" name="Rectangle 6"/>
          <p:cNvSpPr>
            <a:spLocks noGrp="1" noChangeArrowheads="1"/>
          </p:cNvSpPr>
          <p:nvPr>
            <p:ph type="ftr" sz="quarter" idx="11"/>
          </p:nvPr>
        </p:nvSpPr>
        <p:spPr>
          <a:xfrm>
            <a:off x="2588684" y="6135689"/>
            <a:ext cx="7620000" cy="365125"/>
          </a:xfrm>
          <a:prstGeom prst="rect">
            <a:avLst/>
          </a:prstGeom>
        </p:spPr>
        <p:txBody>
          <a:bodyPr/>
          <a:lstStyle>
            <a:lvl1pPr>
              <a:defRPr>
                <a:solidFill>
                  <a:prstClr val="black">
                    <a:tint val="75000"/>
                  </a:prstClr>
                </a:solidFill>
              </a:defRPr>
            </a:lvl1pPr>
          </a:lstStyle>
          <a:p>
            <a:pPr>
              <a:defRPr/>
            </a:pPr>
            <a:endParaRPr lang="en-GB" altLang="en-US"/>
          </a:p>
        </p:txBody>
      </p:sp>
      <p:sp>
        <p:nvSpPr>
          <p:cNvPr id="6" name="Rectangle 7"/>
          <p:cNvSpPr>
            <a:spLocks noGrp="1" noChangeArrowheads="1"/>
          </p:cNvSpPr>
          <p:nvPr>
            <p:ph type="sldNum" sz="quarter" idx="12"/>
          </p:nvPr>
        </p:nvSpPr>
        <p:spPr/>
        <p:txBody>
          <a:bodyPr/>
          <a:lstStyle>
            <a:lvl1pPr>
              <a:defRPr/>
            </a:lvl1pPr>
          </a:lstStyle>
          <a:p>
            <a:pPr>
              <a:defRPr/>
            </a:pPr>
            <a:fld id="{EDBEEA56-7ED6-4D5D-ADDD-B948B7418852}" type="slidenum">
              <a:rPr lang="en-GB" altLang="en-US"/>
              <a:pPr>
                <a:defRPr/>
              </a:pPr>
              <a:t>‹#›</a:t>
            </a:fld>
            <a:endParaRPr lang="en-GB" altLang="en-US"/>
          </a:p>
        </p:txBody>
      </p:sp>
    </p:spTree>
    <p:extLst>
      <p:ext uri="{BB962C8B-B14F-4D97-AF65-F5344CB8AC3E}">
        <p14:creationId xmlns:p14="http://schemas.microsoft.com/office/powerpoint/2010/main" val="203378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CFE17DD-3F1F-440E-9D6C-CC275F95A090}" type="slidenum">
              <a:rPr lang="en-GB" altLang="en-US"/>
              <a:pPr>
                <a:defRPr/>
              </a:pPr>
              <a:t>‹#›</a:t>
            </a:fld>
            <a:endParaRPr lang="en-GB" altLang="en-US"/>
          </a:p>
        </p:txBody>
      </p:sp>
    </p:spTree>
    <p:extLst>
      <p:ext uri="{BB962C8B-B14F-4D97-AF65-F5344CB8AC3E}">
        <p14:creationId xmlns:p14="http://schemas.microsoft.com/office/powerpoint/2010/main" val="246799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233" y="1708152"/>
            <a:ext cx="5480051"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708152"/>
            <a:ext cx="5482167"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54278E3-50D6-4584-928D-9C6A6C92FB75}" type="slidenum">
              <a:rPr lang="en-GB" altLang="en-US"/>
              <a:pPr>
                <a:defRPr/>
              </a:pPr>
              <a:t>‹#›</a:t>
            </a:fld>
            <a:endParaRPr lang="en-GB" altLang="en-US"/>
          </a:p>
        </p:txBody>
      </p:sp>
    </p:spTree>
    <p:extLst>
      <p:ext uri="{BB962C8B-B14F-4D97-AF65-F5344CB8AC3E}">
        <p14:creationId xmlns:p14="http://schemas.microsoft.com/office/powerpoint/2010/main" val="371616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B037DF6C-CA99-4C4A-AA19-DF8205EC3F67}" type="slidenum">
              <a:rPr lang="en-GB" altLang="en-US"/>
              <a:pPr>
                <a:defRPr/>
              </a:pPr>
              <a:t>‹#›</a:t>
            </a:fld>
            <a:endParaRPr lang="en-GB" altLang="en-US"/>
          </a:p>
        </p:txBody>
      </p:sp>
    </p:spTree>
    <p:extLst>
      <p:ext uri="{BB962C8B-B14F-4D97-AF65-F5344CB8AC3E}">
        <p14:creationId xmlns:p14="http://schemas.microsoft.com/office/powerpoint/2010/main" val="305965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324229B-1602-4EFD-8B84-85CF99563731}" type="slidenum">
              <a:rPr lang="en-GB" altLang="en-US"/>
              <a:pPr>
                <a:defRPr/>
              </a:pPr>
              <a:t>‹#›</a:t>
            </a:fld>
            <a:endParaRPr lang="en-GB" altLang="en-US"/>
          </a:p>
        </p:txBody>
      </p:sp>
    </p:spTree>
    <p:extLst>
      <p:ext uri="{BB962C8B-B14F-4D97-AF65-F5344CB8AC3E}">
        <p14:creationId xmlns:p14="http://schemas.microsoft.com/office/powerpoint/2010/main" val="100527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2A7D91-732C-4C7E-B78C-8BEDBB3AD7FF}" type="slidenum">
              <a:rPr lang="en-GB" altLang="en-US"/>
              <a:pPr>
                <a:defRPr/>
              </a:pPr>
              <a:t>‹#›</a:t>
            </a:fld>
            <a:endParaRPr lang="en-GB" altLang="en-US"/>
          </a:p>
        </p:txBody>
      </p:sp>
    </p:spTree>
    <p:extLst>
      <p:ext uri="{BB962C8B-B14F-4D97-AF65-F5344CB8AC3E}">
        <p14:creationId xmlns:p14="http://schemas.microsoft.com/office/powerpoint/2010/main" val="199855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7CF7A10-C7ED-4297-B37D-284718D1CA58}" type="slidenum">
              <a:rPr lang="en-GB" altLang="en-US"/>
              <a:pPr>
                <a:defRPr/>
              </a:pPr>
              <a:t>‹#›</a:t>
            </a:fld>
            <a:endParaRPr lang="en-GB" altLang="en-US"/>
          </a:p>
        </p:txBody>
      </p:sp>
    </p:spTree>
    <p:extLst>
      <p:ext uri="{BB962C8B-B14F-4D97-AF65-F5344CB8AC3E}">
        <p14:creationId xmlns:p14="http://schemas.microsoft.com/office/powerpoint/2010/main" val="165366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BFC7865-C6DB-4D2E-A9C9-C5AF3935391E}" type="slidenum">
              <a:rPr lang="en-GB" altLang="en-US"/>
              <a:pPr>
                <a:defRPr/>
              </a:pPr>
              <a:t>‹#›</a:t>
            </a:fld>
            <a:endParaRPr lang="en-GB" altLang="en-US"/>
          </a:p>
        </p:txBody>
      </p:sp>
    </p:spTree>
    <p:extLst>
      <p:ext uri="{BB962C8B-B14F-4D97-AF65-F5344CB8AC3E}">
        <p14:creationId xmlns:p14="http://schemas.microsoft.com/office/powerpoint/2010/main" val="237518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2236" y="398463"/>
            <a:ext cx="1116753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512237" y="1708152"/>
            <a:ext cx="1116541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p:cNvSpPr>
            <a:spLocks noGrp="1" noChangeArrowheads="1"/>
          </p:cNvSpPr>
          <p:nvPr>
            <p:ph type="sldNum" sz="quarter" idx="4"/>
          </p:nvPr>
        </p:nvSpPr>
        <p:spPr bwMode="auto">
          <a:xfrm>
            <a:off x="10483852" y="6451600"/>
            <a:ext cx="1200149" cy="179388"/>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hangingPunct="1">
              <a:defRPr sz="1000">
                <a:solidFill>
                  <a:srgbClr val="FFFFFF"/>
                </a:solidFill>
              </a:defRPr>
            </a:lvl1pPr>
          </a:lstStyle>
          <a:p>
            <a:pPr>
              <a:defRPr/>
            </a:pPr>
            <a:fld id="{888FFCF3-B9F2-4C08-83A7-56489474971F}" type="slidenum">
              <a:rPr lang="en-GB" altLang="en-US"/>
              <a:pPr>
                <a:defRPr/>
              </a:pPr>
              <a:t>‹#›</a:t>
            </a:fld>
            <a:endParaRPr lang="en-GB" altLang="en-US"/>
          </a:p>
        </p:txBody>
      </p:sp>
    </p:spTree>
    <p:extLst>
      <p:ext uri="{BB962C8B-B14F-4D97-AF65-F5344CB8AC3E}">
        <p14:creationId xmlns:p14="http://schemas.microsoft.com/office/powerpoint/2010/main" val="735743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189" algn="l" rtl="0" fontAlgn="base">
        <a:spcBef>
          <a:spcPct val="0"/>
        </a:spcBef>
        <a:spcAft>
          <a:spcPct val="0"/>
        </a:spcAft>
        <a:defRPr sz="2600" b="1">
          <a:solidFill>
            <a:schemeClr val="tx2"/>
          </a:solidFill>
          <a:latin typeface="Arial" charset="0"/>
        </a:defRPr>
      </a:lvl6pPr>
      <a:lvl7pPr marL="914377" algn="l" rtl="0" fontAlgn="base">
        <a:spcBef>
          <a:spcPct val="0"/>
        </a:spcBef>
        <a:spcAft>
          <a:spcPct val="0"/>
        </a:spcAft>
        <a:defRPr sz="2600" b="1">
          <a:solidFill>
            <a:schemeClr val="tx2"/>
          </a:solidFill>
          <a:latin typeface="Arial" charset="0"/>
        </a:defRPr>
      </a:lvl7pPr>
      <a:lvl8pPr marL="1371566" algn="l" rtl="0" fontAlgn="base">
        <a:spcBef>
          <a:spcPct val="0"/>
        </a:spcBef>
        <a:spcAft>
          <a:spcPct val="0"/>
        </a:spcAft>
        <a:defRPr sz="2600" b="1">
          <a:solidFill>
            <a:schemeClr val="tx2"/>
          </a:solidFill>
          <a:latin typeface="Arial" charset="0"/>
        </a:defRPr>
      </a:lvl8pPr>
      <a:lvl9pPr marL="1828754" algn="l" rtl="0" fontAlgn="base">
        <a:spcBef>
          <a:spcPct val="0"/>
        </a:spcBef>
        <a:spcAft>
          <a:spcPct val="0"/>
        </a:spcAft>
        <a:defRPr sz="2600" b="1">
          <a:solidFill>
            <a:schemeClr val="tx2"/>
          </a:solidFill>
          <a:latin typeface="Arial" charset="0"/>
        </a:defRPr>
      </a:lvl9pPr>
    </p:titleStyle>
    <p:bodyStyle>
      <a:lvl1pPr marL="269868" indent="-269868" algn="l" rtl="0" eaLnBrk="0" fontAlgn="base" hangingPunct="0">
        <a:spcBef>
          <a:spcPct val="0"/>
        </a:spcBef>
        <a:spcAft>
          <a:spcPct val="75000"/>
        </a:spcAft>
        <a:buChar char="•"/>
        <a:defRPr sz="2000">
          <a:solidFill>
            <a:schemeClr val="tx1"/>
          </a:solidFill>
          <a:latin typeface="+mn-lt"/>
          <a:ea typeface="+mn-ea"/>
          <a:cs typeface="+mn-cs"/>
        </a:defRPr>
      </a:lvl1pPr>
      <a:lvl2pPr marL="538149" indent="-266693" algn="l" rtl="0" eaLnBrk="0" fontAlgn="base" hangingPunct="0">
        <a:spcBef>
          <a:spcPct val="0"/>
        </a:spcBef>
        <a:spcAft>
          <a:spcPct val="75000"/>
        </a:spcAft>
        <a:buChar char="•"/>
        <a:defRPr sz="2000">
          <a:solidFill>
            <a:schemeClr val="tx1"/>
          </a:solidFill>
          <a:latin typeface="+mn-lt"/>
        </a:defRPr>
      </a:lvl2pPr>
      <a:lvl3pPr marL="809605" indent="-269868" algn="l" rtl="0" eaLnBrk="0" fontAlgn="base" hangingPunct="0">
        <a:spcBef>
          <a:spcPct val="0"/>
        </a:spcBef>
        <a:spcAft>
          <a:spcPct val="75000"/>
        </a:spcAft>
        <a:buChar char="•"/>
        <a:defRPr sz="2000">
          <a:solidFill>
            <a:schemeClr val="tx1"/>
          </a:solidFill>
          <a:latin typeface="+mn-lt"/>
        </a:defRPr>
      </a:lvl3pPr>
      <a:lvl4pPr marL="1079473" indent="-268281" algn="l" rtl="0" eaLnBrk="0" fontAlgn="base" hangingPunct="0">
        <a:spcBef>
          <a:spcPct val="0"/>
        </a:spcBef>
        <a:spcAft>
          <a:spcPct val="75000"/>
        </a:spcAft>
        <a:buChar char="•"/>
        <a:defRPr sz="2000">
          <a:solidFill>
            <a:schemeClr val="tx1"/>
          </a:solidFill>
          <a:latin typeface="+mn-lt"/>
        </a:defRPr>
      </a:lvl4pPr>
      <a:lvl5pPr marL="1350929" indent="-269868" algn="l" rtl="0" eaLnBrk="0" fontAlgn="base" hangingPunct="0">
        <a:spcBef>
          <a:spcPct val="0"/>
        </a:spcBef>
        <a:spcAft>
          <a:spcPct val="75000"/>
        </a:spcAft>
        <a:buChar char="•"/>
        <a:defRPr sz="2000">
          <a:solidFill>
            <a:schemeClr val="tx1"/>
          </a:solidFill>
          <a:latin typeface="+mn-lt"/>
        </a:defRPr>
      </a:lvl5pPr>
      <a:lvl6pPr marL="1808117" indent="-269868" algn="l" rtl="0" fontAlgn="base">
        <a:spcBef>
          <a:spcPct val="0"/>
        </a:spcBef>
        <a:spcAft>
          <a:spcPct val="75000"/>
        </a:spcAft>
        <a:buChar char="•"/>
        <a:defRPr sz="2000">
          <a:solidFill>
            <a:schemeClr val="tx1"/>
          </a:solidFill>
          <a:latin typeface="+mn-lt"/>
        </a:defRPr>
      </a:lvl6pPr>
      <a:lvl7pPr marL="2265306" indent="-269868" algn="l" rtl="0" fontAlgn="base">
        <a:spcBef>
          <a:spcPct val="0"/>
        </a:spcBef>
        <a:spcAft>
          <a:spcPct val="75000"/>
        </a:spcAft>
        <a:buChar char="•"/>
        <a:defRPr sz="2000">
          <a:solidFill>
            <a:schemeClr val="tx1"/>
          </a:solidFill>
          <a:latin typeface="+mn-lt"/>
        </a:defRPr>
      </a:lvl7pPr>
      <a:lvl8pPr marL="2722495" indent="-269868" algn="l" rtl="0" fontAlgn="base">
        <a:spcBef>
          <a:spcPct val="0"/>
        </a:spcBef>
        <a:spcAft>
          <a:spcPct val="75000"/>
        </a:spcAft>
        <a:buChar char="•"/>
        <a:defRPr sz="2000">
          <a:solidFill>
            <a:schemeClr val="tx1"/>
          </a:solidFill>
          <a:latin typeface="+mn-lt"/>
        </a:defRPr>
      </a:lvl8pPr>
      <a:lvl9pPr marL="3179683" indent="-269868"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2234" y="398463"/>
            <a:ext cx="1116753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512234" y="1708151"/>
            <a:ext cx="1116541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p:cNvSpPr>
            <a:spLocks noGrp="1" noChangeArrowheads="1"/>
          </p:cNvSpPr>
          <p:nvPr>
            <p:ph type="sldNum" sz="quarter" idx="4"/>
          </p:nvPr>
        </p:nvSpPr>
        <p:spPr bwMode="auto">
          <a:xfrm>
            <a:off x="10483851" y="6451600"/>
            <a:ext cx="1200149" cy="179388"/>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hangingPunct="1">
              <a:defRPr sz="1000">
                <a:solidFill>
                  <a:srgbClr val="FFFFFF"/>
                </a:solidFill>
              </a:defRPr>
            </a:lvl1pPr>
          </a:lstStyle>
          <a:p>
            <a:pPr>
              <a:defRPr/>
            </a:pPr>
            <a:fld id="{7445F962-A2CD-4477-81B1-0C7C39199446}" type="slidenum">
              <a:rPr lang="en-GB" altLang="en-US"/>
              <a:pPr>
                <a:defRPr/>
              </a:pPr>
              <a:t>‹#›</a:t>
            </a:fld>
            <a:endParaRPr lang="en-GB" altLang="en-US"/>
          </a:p>
        </p:txBody>
      </p:sp>
    </p:spTree>
    <p:extLst>
      <p:ext uri="{BB962C8B-B14F-4D97-AF65-F5344CB8AC3E}">
        <p14:creationId xmlns:p14="http://schemas.microsoft.com/office/powerpoint/2010/main" val="6232458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919288" y="1557338"/>
            <a:ext cx="8367712" cy="1941512"/>
          </a:xfrm>
        </p:spPr>
        <p:txBody>
          <a:bodyPr/>
          <a:lstStyle/>
          <a:p>
            <a:pPr algn="ctr" eaLnBrk="1" hangingPunct="1"/>
            <a:br>
              <a:rPr lang="en-GB" altLang="en-US" i="1"/>
            </a:br>
            <a:r>
              <a:rPr lang="en-GB" altLang="en-US" sz="4000" i="1"/>
              <a:t>Prison Officers at their Best</a:t>
            </a:r>
            <a:endParaRPr lang="en-US" altLang="en-US" sz="4000"/>
          </a:p>
        </p:txBody>
      </p:sp>
      <p:sp>
        <p:nvSpPr>
          <p:cNvPr id="6147" name="Rectangle 3"/>
          <p:cNvSpPr>
            <a:spLocks noGrp="1" noChangeArrowheads="1"/>
          </p:cNvSpPr>
          <p:nvPr>
            <p:ph type="subTitle" idx="1"/>
          </p:nvPr>
        </p:nvSpPr>
        <p:spPr>
          <a:xfrm>
            <a:off x="2135189" y="3213101"/>
            <a:ext cx="7558087" cy="1871663"/>
          </a:xfrm>
        </p:spPr>
        <p:txBody>
          <a:bodyPr/>
          <a:lstStyle/>
          <a:p>
            <a:pPr algn="ctr" eaLnBrk="1" hangingPunct="1"/>
            <a:r>
              <a:rPr lang="en-GB" altLang="en-US" sz="2400"/>
              <a:t>Professor Alison Liebling</a:t>
            </a:r>
            <a:br>
              <a:rPr lang="en-GB" altLang="en-US" sz="2400"/>
            </a:br>
            <a:r>
              <a:rPr lang="en-GB" altLang="en-US" sz="2400"/>
              <a:t>Institute of Criminology, Cambridge</a:t>
            </a:r>
          </a:p>
          <a:p>
            <a:pPr algn="ctr" eaLnBrk="1" hangingPunct="1"/>
            <a:r>
              <a:rPr lang="en-GB" altLang="en-US" sz="2400"/>
              <a:t>Prison Officer Summer Symposium, Oxford </a:t>
            </a:r>
          </a:p>
          <a:p>
            <a:pPr algn="ctr" eaLnBrk="1" hangingPunct="1"/>
            <a:r>
              <a:rPr lang="en-GB" altLang="en-US" sz="2400"/>
              <a:t>August 14-15 2017</a:t>
            </a:r>
          </a:p>
        </p:txBody>
      </p:sp>
      <p:pic>
        <p:nvPicPr>
          <p:cNvPr id="2" name="Picture 1"/>
          <p:cNvPicPr>
            <a:picLocks noChangeAspect="1"/>
          </p:cNvPicPr>
          <p:nvPr/>
        </p:nvPicPr>
        <p:blipFill>
          <a:blip r:embed="rId3"/>
          <a:stretch>
            <a:fillRect/>
          </a:stretch>
        </p:blipFill>
        <p:spPr>
          <a:xfrm>
            <a:off x="406747" y="296603"/>
            <a:ext cx="3292125" cy="865707"/>
          </a:xfrm>
          <a:prstGeom prst="rect">
            <a:avLst/>
          </a:prstGeom>
        </p:spPr>
      </p:pic>
    </p:spTree>
    <p:extLst>
      <p:ext uri="{BB962C8B-B14F-4D97-AF65-F5344CB8AC3E}">
        <p14:creationId xmlns:p14="http://schemas.microsoft.com/office/powerpoint/2010/main" val="398672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12236" y="387446"/>
            <a:ext cx="11167533" cy="423863"/>
          </a:xfrm>
        </p:spPr>
        <p:txBody>
          <a:bodyPr/>
          <a:lstStyle/>
          <a:p>
            <a:pPr algn="ctr" eaLnBrk="1" hangingPunct="1"/>
            <a:r>
              <a:rPr lang="en-GB" altLang="en-US" sz="3200" dirty="0"/>
              <a:t>‘Moral dualism’</a:t>
            </a:r>
          </a:p>
        </p:txBody>
      </p:sp>
      <p:sp>
        <p:nvSpPr>
          <p:cNvPr id="20483" name="Rectangle 3"/>
          <p:cNvSpPr>
            <a:spLocks noGrp="1" noChangeArrowheads="1"/>
          </p:cNvSpPr>
          <p:nvPr>
            <p:ph sz="half" idx="1"/>
          </p:nvPr>
        </p:nvSpPr>
        <p:spPr>
          <a:xfrm>
            <a:off x="2135189" y="1844675"/>
            <a:ext cx="3598863" cy="4070351"/>
          </a:xfrm>
        </p:spPr>
        <p:txBody>
          <a:bodyPr/>
          <a:lstStyle/>
          <a:p>
            <a:pPr eaLnBrk="1" hangingPunct="1"/>
            <a:r>
              <a:rPr lang="en-GB" altLang="en-US" sz="2000" u="sng"/>
              <a:t>Security values</a:t>
            </a:r>
          </a:p>
          <a:p>
            <a:pPr eaLnBrk="1" hangingPunct="1"/>
            <a:r>
              <a:rPr lang="en-GB" altLang="en-US" sz="2000"/>
              <a:t>(Conservative)</a:t>
            </a:r>
          </a:p>
          <a:p>
            <a:pPr eaLnBrk="1" hangingPunct="1"/>
            <a:r>
              <a:rPr lang="en-GB" altLang="en-US" sz="2000"/>
              <a:t>Self-protection	</a:t>
            </a:r>
          </a:p>
          <a:p>
            <a:pPr eaLnBrk="1" hangingPunct="1"/>
            <a:r>
              <a:rPr lang="en-GB" altLang="en-US" sz="2000"/>
              <a:t>Rule of law</a:t>
            </a:r>
          </a:p>
          <a:p>
            <a:pPr eaLnBrk="1" hangingPunct="1"/>
            <a:r>
              <a:rPr lang="en-GB" altLang="en-US" sz="2000"/>
              <a:t>Authority</a:t>
            </a:r>
          </a:p>
          <a:p>
            <a:pPr eaLnBrk="1" hangingPunct="1"/>
            <a:r>
              <a:rPr lang="en-GB" altLang="en-US" sz="2000"/>
              <a:t>Competitiveness</a:t>
            </a:r>
          </a:p>
          <a:p>
            <a:pPr eaLnBrk="1" hangingPunct="1"/>
            <a:r>
              <a:rPr lang="en-GB" altLang="en-US" sz="2000"/>
              <a:t>Tough law enforcement </a:t>
            </a:r>
            <a:r>
              <a:rPr lang="en-GB" altLang="en-US"/>
              <a:t>	</a:t>
            </a:r>
            <a:r>
              <a:rPr lang="en-GB" altLang="en-US" i="1"/>
              <a:t>	</a:t>
            </a:r>
          </a:p>
        </p:txBody>
      </p:sp>
      <p:sp>
        <p:nvSpPr>
          <p:cNvPr id="20484" name="Rectangle 4"/>
          <p:cNvSpPr>
            <a:spLocks noGrp="1" noChangeArrowheads="1"/>
          </p:cNvSpPr>
          <p:nvPr>
            <p:ph sz="half" idx="2"/>
          </p:nvPr>
        </p:nvSpPr>
        <p:spPr>
          <a:xfrm>
            <a:off x="6240467" y="1870075"/>
            <a:ext cx="4175125" cy="4611688"/>
          </a:xfrm>
        </p:spPr>
        <p:txBody>
          <a:bodyPr/>
          <a:lstStyle/>
          <a:p>
            <a:pPr eaLnBrk="1" hangingPunct="1">
              <a:lnSpc>
                <a:spcPct val="90000"/>
              </a:lnSpc>
            </a:pPr>
            <a:r>
              <a:rPr lang="en-GB" altLang="en-US" sz="2000" u="sng" dirty="0"/>
              <a:t>Harmony values</a:t>
            </a:r>
          </a:p>
          <a:p>
            <a:pPr eaLnBrk="1" hangingPunct="1">
              <a:lnSpc>
                <a:spcPct val="90000"/>
              </a:lnSpc>
            </a:pPr>
            <a:r>
              <a:rPr lang="en-GB" altLang="en-US" sz="2000" dirty="0"/>
              <a:t>(Liberal/social democratic)</a:t>
            </a:r>
          </a:p>
          <a:p>
            <a:pPr eaLnBrk="1" hangingPunct="1">
              <a:lnSpc>
                <a:spcPct val="90000"/>
              </a:lnSpc>
            </a:pPr>
            <a:r>
              <a:rPr lang="en-GB" altLang="en-US" sz="2000" dirty="0"/>
              <a:t>Peaceful coexistence</a:t>
            </a:r>
          </a:p>
          <a:p>
            <a:pPr eaLnBrk="1" hangingPunct="1">
              <a:lnSpc>
                <a:spcPct val="90000"/>
              </a:lnSpc>
            </a:pPr>
            <a:r>
              <a:rPr lang="en-GB" altLang="en-US" sz="2000" dirty="0"/>
              <a:t>Mutual respect, human dignity</a:t>
            </a:r>
          </a:p>
          <a:p>
            <a:pPr eaLnBrk="1" hangingPunct="1">
              <a:lnSpc>
                <a:spcPct val="90000"/>
              </a:lnSpc>
            </a:pPr>
            <a:r>
              <a:rPr lang="en-GB" altLang="en-US" sz="2000" dirty="0"/>
              <a:t>Sharing of resources</a:t>
            </a:r>
          </a:p>
          <a:p>
            <a:pPr eaLnBrk="1" hangingPunct="1">
              <a:lnSpc>
                <a:spcPct val="90000"/>
              </a:lnSpc>
            </a:pPr>
            <a:r>
              <a:rPr lang="en-GB" altLang="en-US" sz="2000" dirty="0"/>
              <a:t>The development of individual potential</a:t>
            </a:r>
          </a:p>
          <a:p>
            <a:pPr eaLnBrk="1" hangingPunct="1">
              <a:lnSpc>
                <a:spcPct val="90000"/>
              </a:lnSpc>
            </a:pPr>
            <a:r>
              <a:rPr lang="en-GB" altLang="en-US" sz="2000" dirty="0"/>
              <a:t>Wealth redistribution</a:t>
            </a:r>
          </a:p>
        </p:txBody>
      </p:sp>
      <p:sp>
        <p:nvSpPr>
          <p:cNvPr id="5" name="Rectangle 4"/>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396470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30" name="Slide Number Placeholder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D7DBC6EF-2B95-4CF1-A6AA-50949C7D6722}" type="slidenum">
              <a:rPr lang="en-GB" altLang="en-US" sz="1400">
                <a:solidFill>
                  <a:srgbClr val="003E72"/>
                </a:solidFill>
                <a:latin typeface="Times New Roman" panose="02020603050405020304" pitchFamily="18" charset="0"/>
              </a:rPr>
              <a:pPr algn="r" fontAlgn="base">
                <a:spcBef>
                  <a:spcPct val="0"/>
                </a:spcBef>
                <a:spcAft>
                  <a:spcPct val="0"/>
                </a:spcAft>
              </a:pPr>
              <a:t>11</a:t>
            </a:fld>
            <a:endParaRPr lang="en-GB" altLang="en-US" sz="1400">
              <a:solidFill>
                <a:srgbClr val="003E72"/>
              </a:solidFill>
              <a:latin typeface="Times New Roman" panose="02020603050405020304" pitchFamily="18" charset="0"/>
            </a:endParaRPr>
          </a:p>
        </p:txBody>
      </p:sp>
      <p:sp>
        <p:nvSpPr>
          <p:cNvPr id="29699" name="Rectangle 2"/>
          <p:cNvSpPr>
            <a:spLocks noGrp="1" noChangeArrowheads="1"/>
          </p:cNvSpPr>
          <p:nvPr>
            <p:ph type="title" idx="4294967295"/>
          </p:nvPr>
        </p:nvSpPr>
        <p:spPr>
          <a:xfrm>
            <a:off x="1920084" y="179389"/>
            <a:ext cx="9144000" cy="647700"/>
          </a:xfrm>
        </p:spPr>
        <p:txBody>
          <a:bodyPr rtlCol="0">
            <a:normAutofit/>
          </a:bodyPr>
          <a:lstStyle/>
          <a:p>
            <a:pPr eaLnBrk="1" fontAlgn="auto" hangingPunct="1">
              <a:spcAft>
                <a:spcPts val="0"/>
              </a:spcAft>
              <a:defRPr/>
            </a:pPr>
            <a:r>
              <a:rPr lang="en-GB" sz="2800" dirty="0"/>
              <a:t> Personal Development: An in-prison model </a:t>
            </a:r>
            <a:r>
              <a:rPr lang="en-GB" sz="2800" i="1" baseline="30000" dirty="0"/>
              <a:t>1</a:t>
            </a:r>
            <a:r>
              <a:rPr lang="en-US" sz="4000" dirty="0"/>
              <a:t> </a:t>
            </a:r>
            <a:endParaRPr lang="en-GB" sz="4000" dirty="0"/>
          </a:p>
        </p:txBody>
      </p:sp>
      <p:sp>
        <p:nvSpPr>
          <p:cNvPr id="20484" name="Rectangle 4"/>
          <p:cNvSpPr>
            <a:spLocks noChangeArrowheads="1"/>
          </p:cNvSpPr>
          <p:nvPr/>
        </p:nvSpPr>
        <p:spPr bwMode="auto">
          <a:xfrm>
            <a:off x="1524000" y="5578478"/>
            <a:ext cx="5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r>
              <a:rPr lang="en-GB" altLang="en-US" sz="1400" i="1" baseline="30000" dirty="0">
                <a:solidFill>
                  <a:srgbClr val="003460"/>
                </a:solidFill>
                <a:latin typeface="Times New Roman" panose="02020603050405020304" pitchFamily="18" charset="0"/>
              </a:rPr>
              <a:t>1</a:t>
            </a:r>
            <a:r>
              <a:rPr lang="en-GB" altLang="en-US" sz="1400" i="1" dirty="0">
                <a:solidFill>
                  <a:srgbClr val="003460"/>
                </a:solidFill>
                <a:latin typeface="Times New Roman" panose="02020603050405020304" pitchFamily="18" charset="0"/>
              </a:rPr>
              <a:t> Controlling for function, + public/private ownership/</a:t>
            </a:r>
          </a:p>
          <a:p>
            <a:pPr fontAlgn="base">
              <a:spcBef>
                <a:spcPct val="0"/>
              </a:spcBef>
              <a:spcAft>
                <a:spcPct val="0"/>
              </a:spcAft>
              <a:buNone/>
              <a:defRPr/>
            </a:pPr>
            <a:r>
              <a:rPr lang="en-GB" altLang="en-US" sz="1400" i="1" dirty="0">
                <a:solidFill>
                  <a:srgbClr val="003460"/>
                </a:solidFill>
                <a:latin typeface="Times New Roman" panose="02020603050405020304" pitchFamily="18" charset="0"/>
              </a:rPr>
              <a:t>  management</a:t>
            </a:r>
          </a:p>
        </p:txBody>
      </p:sp>
      <p:sp>
        <p:nvSpPr>
          <p:cNvPr id="22533" name="Text Box 50"/>
          <p:cNvSpPr txBox="1">
            <a:spLocks noChangeArrowheads="1"/>
          </p:cNvSpPr>
          <p:nvPr/>
        </p:nvSpPr>
        <p:spPr bwMode="auto">
          <a:xfrm>
            <a:off x="2063751" y="1557339"/>
            <a:ext cx="2947988" cy="114141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HUMANITY</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‘AN ENVIRONMENT CHARACTERISED BY KIND REGARD AND CONCERN FOR THE PERSON’</a:t>
            </a:r>
          </a:p>
          <a:p>
            <a:pPr algn="ctr" fontAlgn="base">
              <a:spcBef>
                <a:spcPct val="0"/>
              </a:spcBef>
              <a:spcAft>
                <a:spcPct val="0"/>
              </a:spcAft>
            </a:pPr>
            <a:r>
              <a:rPr lang="en-US" altLang="en-US" sz="1000">
                <a:solidFill>
                  <a:srgbClr val="003E72"/>
                </a:solidFill>
                <a:latin typeface="Times New Roman" panose="02020603050405020304" pitchFamily="18" charset="0"/>
              </a:rPr>
              <a:t>(3.27)</a:t>
            </a:r>
            <a:endParaRPr lang="en-GB" altLang="en-US" sz="2400">
              <a:solidFill>
                <a:srgbClr val="003E72"/>
              </a:solidFill>
              <a:latin typeface="Times New Roman" panose="02020603050405020304" pitchFamily="18" charset="0"/>
            </a:endParaRPr>
          </a:p>
        </p:txBody>
      </p:sp>
      <p:sp>
        <p:nvSpPr>
          <p:cNvPr id="22534" name="Text Box 51"/>
          <p:cNvSpPr txBox="1">
            <a:spLocks noChangeArrowheads="1"/>
          </p:cNvSpPr>
          <p:nvPr/>
        </p:nvSpPr>
        <p:spPr bwMode="auto">
          <a:xfrm>
            <a:off x="5232401" y="908051"/>
            <a:ext cx="3506788" cy="1144588"/>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BUREAUCRATIC LEGITIMACY</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‘THE TRANSPARENCY AND RESPONSIVITY OF THE PRISON/PRISON SYSTEM AND ITS MORAL RECOGNITION OF THE INDIVIDUAL’</a:t>
            </a:r>
          </a:p>
          <a:p>
            <a:pPr algn="ctr" fontAlgn="base">
              <a:spcBef>
                <a:spcPct val="0"/>
              </a:spcBef>
              <a:spcAft>
                <a:spcPct val="0"/>
              </a:spcAft>
            </a:pPr>
            <a:r>
              <a:rPr lang="en-US" altLang="en-US" sz="1000">
                <a:solidFill>
                  <a:srgbClr val="003E72"/>
                </a:solidFill>
                <a:latin typeface="Times New Roman" panose="02020603050405020304" pitchFamily="18" charset="0"/>
              </a:rPr>
              <a:t>(3.97)</a:t>
            </a:r>
            <a:endParaRPr lang="en-GB" altLang="en-US" sz="2400">
              <a:solidFill>
                <a:srgbClr val="003E72"/>
              </a:solidFill>
              <a:latin typeface="Times New Roman" panose="02020603050405020304" pitchFamily="18" charset="0"/>
            </a:endParaRPr>
          </a:p>
        </p:txBody>
      </p:sp>
      <p:sp>
        <p:nvSpPr>
          <p:cNvPr id="22535" name="Text Box 52"/>
          <p:cNvSpPr txBox="1">
            <a:spLocks noChangeArrowheads="1"/>
          </p:cNvSpPr>
          <p:nvPr/>
        </p:nvSpPr>
        <p:spPr bwMode="auto">
          <a:xfrm>
            <a:off x="2063751" y="2852739"/>
            <a:ext cx="2947988" cy="11430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STAFF PROFESSIONALISM</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‘STAFF CONFIDENCE AND COMPETENCE IN THE USE OF AUTHORITY’</a:t>
            </a:r>
          </a:p>
          <a:p>
            <a:pPr algn="ctr" fontAlgn="base">
              <a:spcBef>
                <a:spcPct val="0"/>
              </a:spcBef>
              <a:spcAft>
                <a:spcPct val="0"/>
              </a:spcAft>
            </a:pPr>
            <a:r>
              <a:rPr lang="en-US" altLang="en-US" sz="1000">
                <a:solidFill>
                  <a:srgbClr val="003E72"/>
                </a:solidFill>
                <a:latin typeface="Times New Roman" panose="02020603050405020304" pitchFamily="18" charset="0"/>
              </a:rPr>
              <a:t>(3.53)</a:t>
            </a:r>
            <a:endParaRPr lang="en-GB" altLang="en-US" sz="2400">
              <a:solidFill>
                <a:srgbClr val="003E72"/>
              </a:solidFill>
              <a:latin typeface="Times New Roman" panose="02020603050405020304" pitchFamily="18" charset="0"/>
            </a:endParaRPr>
          </a:p>
        </p:txBody>
      </p:sp>
      <p:sp>
        <p:nvSpPr>
          <p:cNvPr id="22536" name="Text Box 53"/>
          <p:cNvSpPr txBox="1">
            <a:spLocks noChangeArrowheads="1"/>
          </p:cNvSpPr>
          <p:nvPr/>
        </p:nvSpPr>
        <p:spPr bwMode="auto">
          <a:xfrm>
            <a:off x="2208218" y="4292600"/>
            <a:ext cx="3228975" cy="11430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HELP AND ASSISTANCE</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‘SUPPORT AND ENCOURAGEMENT FOR PROBLEMS, INCLUDING DRUGS, HEALTHCARE + PROGRESSION’</a:t>
            </a:r>
          </a:p>
          <a:p>
            <a:pPr algn="ctr" fontAlgn="base">
              <a:spcBef>
                <a:spcPct val="0"/>
              </a:spcBef>
              <a:spcAft>
                <a:spcPct val="0"/>
              </a:spcAft>
            </a:pPr>
            <a:r>
              <a:rPr lang="en-US" altLang="en-US" sz="1000">
                <a:solidFill>
                  <a:srgbClr val="003E72"/>
                </a:solidFill>
                <a:latin typeface="Times New Roman" panose="02020603050405020304" pitchFamily="18" charset="0"/>
              </a:rPr>
              <a:t>(3.37)</a:t>
            </a:r>
            <a:endParaRPr lang="en-GB" altLang="en-US" sz="2400">
              <a:solidFill>
                <a:srgbClr val="003E72"/>
              </a:solidFill>
              <a:latin typeface="Times New Roman" panose="02020603050405020304" pitchFamily="18" charset="0"/>
            </a:endParaRPr>
          </a:p>
        </p:txBody>
      </p:sp>
      <p:sp>
        <p:nvSpPr>
          <p:cNvPr id="22537" name="Text Box 54"/>
          <p:cNvSpPr txBox="1">
            <a:spLocks noChangeArrowheads="1"/>
          </p:cNvSpPr>
          <p:nvPr/>
        </p:nvSpPr>
        <p:spPr bwMode="auto">
          <a:xfrm>
            <a:off x="5664205" y="5373689"/>
            <a:ext cx="3228975" cy="9271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ORGANISATION + CONSISTENCY</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‘THE CLARITY, PREDICTABILITY AND RELIABILITY OF THE PRISON’</a:t>
            </a:r>
          </a:p>
          <a:p>
            <a:pPr algn="ctr" fontAlgn="base">
              <a:spcBef>
                <a:spcPct val="0"/>
              </a:spcBef>
              <a:spcAft>
                <a:spcPct val="0"/>
              </a:spcAft>
            </a:pPr>
            <a:r>
              <a:rPr lang="en-US" altLang="en-US" sz="1000">
                <a:solidFill>
                  <a:srgbClr val="003E72"/>
                </a:solidFill>
                <a:latin typeface="Times New Roman" panose="02020603050405020304" pitchFamily="18" charset="0"/>
              </a:rPr>
              <a:t>(3.08)</a:t>
            </a:r>
            <a:endParaRPr lang="en-GB" altLang="en-US" sz="2400">
              <a:solidFill>
                <a:srgbClr val="003E72"/>
              </a:solidFill>
              <a:latin typeface="Times New Roman" panose="02020603050405020304" pitchFamily="18" charset="0"/>
            </a:endParaRPr>
          </a:p>
        </p:txBody>
      </p:sp>
      <p:sp>
        <p:nvSpPr>
          <p:cNvPr id="22538" name="Text Box 55"/>
          <p:cNvSpPr txBox="1">
            <a:spLocks noChangeArrowheads="1"/>
          </p:cNvSpPr>
          <p:nvPr/>
        </p:nvSpPr>
        <p:spPr bwMode="auto">
          <a:xfrm>
            <a:off x="7535867" y="2924175"/>
            <a:ext cx="1965325" cy="15240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b="1">
                <a:solidFill>
                  <a:srgbClr val="003E72"/>
                </a:solidFill>
                <a:latin typeface="Times New Roman" panose="02020603050405020304" pitchFamily="18" charset="0"/>
              </a:rPr>
              <a:t>PERSONAL DEVELOPMENT</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(‘HELP WITH THE DEVELOPMENT OF POTENTIAL’)</a:t>
            </a:r>
          </a:p>
          <a:p>
            <a:pPr algn="ctr" fontAlgn="base">
              <a:spcBef>
                <a:spcPct val="0"/>
              </a:spcBef>
              <a:spcAft>
                <a:spcPct val="0"/>
              </a:spcAft>
            </a:pPr>
            <a:r>
              <a:rPr lang="en-US" altLang="en-US" sz="1000">
                <a:solidFill>
                  <a:srgbClr val="003E72"/>
                </a:solidFill>
                <a:latin typeface="Times New Roman" panose="02020603050405020304" pitchFamily="18" charset="0"/>
              </a:rPr>
              <a:t>(3.28)</a:t>
            </a:r>
            <a:endParaRPr lang="en-GB" altLang="en-US" sz="2400">
              <a:solidFill>
                <a:srgbClr val="003E72"/>
              </a:solidFill>
              <a:latin typeface="Times New Roman" panose="02020603050405020304" pitchFamily="18" charset="0"/>
            </a:endParaRPr>
          </a:p>
        </p:txBody>
      </p:sp>
      <p:sp>
        <p:nvSpPr>
          <p:cNvPr id="22539" name="Text Box 56"/>
          <p:cNvSpPr txBox="1">
            <a:spLocks noChangeArrowheads="1"/>
          </p:cNvSpPr>
          <p:nvPr/>
        </p:nvSpPr>
        <p:spPr bwMode="auto">
          <a:xfrm>
            <a:off x="9625017" y="3429004"/>
            <a:ext cx="915987"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R</a:t>
            </a:r>
            <a:r>
              <a:rPr lang="en-US" altLang="en-US" sz="1200" baseline="30000">
                <a:solidFill>
                  <a:srgbClr val="003E72"/>
                </a:solidFill>
                <a:latin typeface="Times New Roman" panose="02020603050405020304" pitchFamily="18" charset="0"/>
              </a:rPr>
              <a:t>2</a:t>
            </a:r>
            <a:r>
              <a:rPr lang="en-US" altLang="en-US" sz="1200">
                <a:solidFill>
                  <a:srgbClr val="003E72"/>
                </a:solidFill>
                <a:latin typeface="Times New Roman" panose="02020603050405020304" pitchFamily="18" charset="0"/>
              </a:rPr>
              <a:t> = 69.2</a:t>
            </a:r>
            <a:endParaRPr lang="en-GB" altLang="en-US" sz="2400">
              <a:solidFill>
                <a:srgbClr val="003E72"/>
              </a:solidFill>
              <a:latin typeface="Times New Roman" panose="02020603050405020304" pitchFamily="18" charset="0"/>
            </a:endParaRPr>
          </a:p>
        </p:txBody>
      </p:sp>
      <p:sp>
        <p:nvSpPr>
          <p:cNvPr id="22540" name="Line 57"/>
          <p:cNvSpPr>
            <a:spLocks noChangeShapeType="1"/>
          </p:cNvSpPr>
          <p:nvPr/>
        </p:nvSpPr>
        <p:spPr bwMode="auto">
          <a:xfrm>
            <a:off x="6167437" y="2060575"/>
            <a:ext cx="1873251" cy="863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2541" name="Line 58"/>
          <p:cNvSpPr>
            <a:spLocks noChangeShapeType="1"/>
          </p:cNvSpPr>
          <p:nvPr/>
        </p:nvSpPr>
        <p:spPr bwMode="auto">
          <a:xfrm>
            <a:off x="5016504" y="2133605"/>
            <a:ext cx="2519363" cy="10080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2542" name="Line 59"/>
          <p:cNvSpPr>
            <a:spLocks noChangeShapeType="1"/>
          </p:cNvSpPr>
          <p:nvPr/>
        </p:nvSpPr>
        <p:spPr bwMode="auto">
          <a:xfrm>
            <a:off x="5016504" y="3357568"/>
            <a:ext cx="2447925" cy="2873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2543" name="Line 60"/>
          <p:cNvSpPr>
            <a:spLocks noChangeShapeType="1"/>
          </p:cNvSpPr>
          <p:nvPr/>
        </p:nvSpPr>
        <p:spPr bwMode="auto">
          <a:xfrm flipV="1">
            <a:off x="5448304" y="4076705"/>
            <a:ext cx="2087563" cy="5762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2544" name="Line 61"/>
          <p:cNvSpPr>
            <a:spLocks noChangeShapeType="1"/>
          </p:cNvSpPr>
          <p:nvPr/>
        </p:nvSpPr>
        <p:spPr bwMode="auto">
          <a:xfrm flipV="1">
            <a:off x="6383342" y="4437068"/>
            <a:ext cx="1584325" cy="936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2545" name="Text Box 62"/>
          <p:cNvSpPr txBox="1">
            <a:spLocks noChangeArrowheads="1"/>
          </p:cNvSpPr>
          <p:nvPr/>
        </p:nvSpPr>
        <p:spPr bwMode="auto">
          <a:xfrm>
            <a:off x="7319963" y="2205038"/>
            <a:ext cx="842963" cy="2857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.144 ***</a:t>
            </a:r>
            <a:endParaRPr lang="en-GB" altLang="en-US" sz="2400">
              <a:solidFill>
                <a:srgbClr val="003E72"/>
              </a:solidFill>
              <a:latin typeface="Times New Roman" panose="02020603050405020304" pitchFamily="18" charset="0"/>
            </a:endParaRPr>
          </a:p>
        </p:txBody>
      </p:sp>
      <p:sp>
        <p:nvSpPr>
          <p:cNvPr id="22546" name="Text Box 63"/>
          <p:cNvSpPr txBox="1">
            <a:spLocks noChangeArrowheads="1"/>
          </p:cNvSpPr>
          <p:nvPr/>
        </p:nvSpPr>
        <p:spPr bwMode="auto">
          <a:xfrm>
            <a:off x="5232404" y="2636838"/>
            <a:ext cx="842963" cy="2857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.166 ***</a:t>
            </a:r>
            <a:endParaRPr lang="en-GB" altLang="en-US" sz="2400">
              <a:solidFill>
                <a:srgbClr val="003E72"/>
              </a:solidFill>
              <a:latin typeface="Times New Roman" panose="02020603050405020304" pitchFamily="18" charset="0"/>
            </a:endParaRPr>
          </a:p>
        </p:txBody>
      </p:sp>
      <p:sp>
        <p:nvSpPr>
          <p:cNvPr id="22547" name="Text Box 64"/>
          <p:cNvSpPr txBox="1">
            <a:spLocks noChangeArrowheads="1"/>
          </p:cNvSpPr>
          <p:nvPr/>
        </p:nvSpPr>
        <p:spPr bwMode="auto">
          <a:xfrm>
            <a:off x="5303837" y="3573463"/>
            <a:ext cx="842963" cy="284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.145 ***</a:t>
            </a:r>
            <a:endParaRPr lang="en-GB" altLang="en-US" sz="2400">
              <a:solidFill>
                <a:srgbClr val="003E72"/>
              </a:solidFill>
              <a:latin typeface="Times New Roman" panose="02020603050405020304" pitchFamily="18" charset="0"/>
            </a:endParaRPr>
          </a:p>
        </p:txBody>
      </p:sp>
      <p:sp>
        <p:nvSpPr>
          <p:cNvPr id="22548" name="Text Box 65"/>
          <p:cNvSpPr txBox="1">
            <a:spLocks noChangeArrowheads="1"/>
          </p:cNvSpPr>
          <p:nvPr/>
        </p:nvSpPr>
        <p:spPr bwMode="auto">
          <a:xfrm>
            <a:off x="5808667" y="4581525"/>
            <a:ext cx="841375" cy="2873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.413 ***</a:t>
            </a:r>
            <a:endParaRPr lang="en-GB" altLang="en-US" sz="2400">
              <a:solidFill>
                <a:srgbClr val="003E72"/>
              </a:solidFill>
              <a:latin typeface="Times New Roman" panose="02020603050405020304" pitchFamily="18" charset="0"/>
            </a:endParaRPr>
          </a:p>
        </p:txBody>
      </p:sp>
      <p:sp>
        <p:nvSpPr>
          <p:cNvPr id="22549" name="Text Box 66"/>
          <p:cNvSpPr txBox="1">
            <a:spLocks noChangeArrowheads="1"/>
          </p:cNvSpPr>
          <p:nvPr/>
        </p:nvSpPr>
        <p:spPr bwMode="auto">
          <a:xfrm>
            <a:off x="7175504" y="4941889"/>
            <a:ext cx="792163" cy="2857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.101 ***</a:t>
            </a:r>
          </a:p>
          <a:p>
            <a:pPr fontAlgn="base">
              <a:spcBef>
                <a:spcPct val="0"/>
              </a:spcBef>
              <a:spcAft>
                <a:spcPct val="0"/>
              </a:spcAft>
            </a:pPr>
            <a:endParaRPr lang="en-GB" altLang="en-US" sz="2400">
              <a:solidFill>
                <a:srgbClr val="003E72"/>
              </a:solidFill>
              <a:latin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363513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08180" y="150185"/>
            <a:ext cx="8759825" cy="423863"/>
          </a:xfrm>
        </p:spPr>
        <p:txBody>
          <a:bodyPr/>
          <a:lstStyle/>
          <a:p>
            <a:pPr algn="ctr" eaLnBrk="1" hangingPunct="1"/>
            <a:r>
              <a:rPr lang="en-GB" altLang="en-US" sz="3200" dirty="0"/>
              <a:t>Models of order, safety, confidence/pride, prisoners ..</a:t>
            </a:r>
          </a:p>
        </p:txBody>
      </p:sp>
      <p:graphicFrame>
        <p:nvGraphicFramePr>
          <p:cNvPr id="5" name="Table 4"/>
          <p:cNvGraphicFramePr>
            <a:graphicFrameLocks noGrp="1"/>
          </p:cNvGraphicFramePr>
          <p:nvPr>
            <p:extLst>
              <p:ext uri="{D42A27DB-BD31-4B8C-83A1-F6EECF244321}">
                <p14:modId xmlns:p14="http://schemas.microsoft.com/office/powerpoint/2010/main" val="1213753456"/>
              </p:ext>
            </p:extLst>
          </p:nvPr>
        </p:nvGraphicFramePr>
        <p:xfrm>
          <a:off x="2566989" y="1325546"/>
          <a:ext cx="7200901" cy="4953000"/>
        </p:xfrm>
        <a:graphic>
          <a:graphicData uri="http://schemas.openxmlformats.org/drawingml/2006/table">
            <a:tbl>
              <a:tblPr firstRow="1" firstCol="1" bandRow="1"/>
              <a:tblGrid>
                <a:gridCol w="2335183">
                  <a:extLst>
                    <a:ext uri="{9D8B030D-6E8A-4147-A177-3AD203B41FA5}">
                      <a16:colId xmlns:a16="http://schemas.microsoft.com/office/drawing/2014/main" val="20000"/>
                    </a:ext>
                  </a:extLst>
                </a:gridCol>
                <a:gridCol w="2432859">
                  <a:extLst>
                    <a:ext uri="{9D8B030D-6E8A-4147-A177-3AD203B41FA5}">
                      <a16:colId xmlns:a16="http://schemas.microsoft.com/office/drawing/2014/main" val="20001"/>
                    </a:ext>
                  </a:extLst>
                </a:gridCol>
                <a:gridCol w="2432859">
                  <a:extLst>
                    <a:ext uri="{9D8B030D-6E8A-4147-A177-3AD203B41FA5}">
                      <a16:colId xmlns:a16="http://schemas.microsoft.com/office/drawing/2014/main" val="20002"/>
                    </a:ext>
                  </a:extLst>
                </a:gridCol>
              </a:tblGrid>
              <a:tr h="5969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GB" sz="2000" dirty="0">
                          <a:solidFill>
                            <a:schemeClr val="tx1"/>
                          </a:solidFill>
                          <a:effectLst/>
                        </a:rPr>
                        <a:t>Laxity/chaos</a:t>
                      </a:r>
                      <a:endParaRPr lang="en-GB" sz="200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GB" sz="2000" dirty="0">
                          <a:solidFill>
                            <a:schemeClr val="tx1"/>
                          </a:solidFill>
                          <a:effectLst/>
                        </a:rPr>
                        <a:t>Good order (dynamic)</a:t>
                      </a:r>
                      <a:endParaRPr lang="en-GB" sz="200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GB" sz="2000" dirty="0">
                          <a:solidFill>
                            <a:schemeClr val="tx1"/>
                          </a:solidFill>
                          <a:effectLst/>
                        </a:rPr>
                        <a:t>Repression </a:t>
                      </a:r>
                    </a:p>
                    <a:p>
                      <a:pPr algn="ctr">
                        <a:spcAft>
                          <a:spcPts val="0"/>
                        </a:spcAft>
                      </a:pPr>
                      <a:r>
                        <a:rPr lang="en-GB" sz="2000" dirty="0">
                          <a:solidFill>
                            <a:schemeClr val="tx1"/>
                          </a:solidFill>
                          <a:effectLst/>
                        </a:rPr>
                        <a:t> </a:t>
                      </a:r>
                      <a:endParaRPr lang="en-GB" sz="200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000"/>
                  </a:ext>
                </a:extLst>
              </a:tr>
              <a:tr h="22683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GB" sz="1900" b="1" dirty="0">
                          <a:solidFill>
                            <a:schemeClr val="tx1"/>
                          </a:solidFill>
                          <a:effectLst/>
                        </a:rPr>
                        <a:t>Disregard for safety</a:t>
                      </a:r>
                    </a:p>
                    <a:p>
                      <a:pPr algn="ctr">
                        <a:spcAft>
                          <a:spcPts val="0"/>
                        </a:spcAft>
                      </a:pPr>
                      <a:r>
                        <a:rPr lang="en-GB" sz="1900" b="0" dirty="0">
                          <a:solidFill>
                            <a:schemeClr val="tx1"/>
                          </a:solidFill>
                          <a:effectLst/>
                        </a:rPr>
                        <a:t>‘corrupted authority’</a:t>
                      </a:r>
                    </a:p>
                    <a:p>
                      <a:pPr algn="ctr">
                        <a:spcAft>
                          <a:spcPts val="0"/>
                        </a:spcAft>
                      </a:pPr>
                      <a:r>
                        <a:rPr lang="en-GB" sz="1900" b="0" dirty="0">
                          <a:solidFill>
                            <a:schemeClr val="tx1"/>
                          </a:solidFill>
                          <a:effectLst/>
                        </a:rPr>
                        <a:t>Avoidance, indifference</a:t>
                      </a:r>
                    </a:p>
                    <a:p>
                      <a:pPr algn="ctr">
                        <a:spcAft>
                          <a:spcPts val="0"/>
                        </a:spcAft>
                      </a:pPr>
                      <a:r>
                        <a:rPr lang="en-GB" sz="1900" b="0" dirty="0">
                          <a:solidFill>
                            <a:schemeClr val="tx1"/>
                          </a:solidFill>
                          <a:effectLst/>
                        </a:rPr>
                        <a:t>Non-observation</a:t>
                      </a:r>
                    </a:p>
                    <a:p>
                      <a:pPr algn="ctr">
                        <a:spcAft>
                          <a:spcPts val="0"/>
                        </a:spcAft>
                      </a:pPr>
                      <a:r>
                        <a:rPr lang="en-GB" sz="1900" b="0" dirty="0">
                          <a:effectLst/>
                        </a:rPr>
                        <a:t> </a:t>
                      </a:r>
                      <a:endParaRPr lang="en-GB" sz="1900" b="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GB" sz="1900" b="1" dirty="0">
                          <a:effectLst/>
                        </a:rPr>
                        <a:t>Relational safety</a:t>
                      </a:r>
                    </a:p>
                    <a:p>
                      <a:pPr algn="ctr">
                        <a:spcAft>
                          <a:spcPts val="0"/>
                        </a:spcAft>
                      </a:pPr>
                      <a:r>
                        <a:rPr lang="en-GB" sz="1900" dirty="0">
                          <a:effectLst/>
                        </a:rPr>
                        <a:t>‘dynamic’, interactive</a:t>
                      </a:r>
                    </a:p>
                    <a:p>
                      <a:pPr algn="ctr">
                        <a:spcAft>
                          <a:spcPts val="0"/>
                        </a:spcAft>
                      </a:pPr>
                      <a:r>
                        <a:rPr lang="en-GB" sz="1900" dirty="0">
                          <a:effectLst/>
                        </a:rPr>
                        <a:t>Proactive, intervenes</a:t>
                      </a:r>
                    </a:p>
                    <a:p>
                      <a:pPr algn="ctr">
                        <a:spcAft>
                          <a:spcPts val="0"/>
                        </a:spcAft>
                      </a:pPr>
                      <a:r>
                        <a:rPr lang="en-GB" sz="1900" dirty="0">
                          <a:effectLst/>
                        </a:rPr>
                        <a:t>Informal resolution conflicts</a:t>
                      </a:r>
                    </a:p>
                    <a:p>
                      <a:pPr algn="ctr">
                        <a:spcAft>
                          <a:spcPts val="0"/>
                        </a:spcAft>
                      </a:pPr>
                      <a:r>
                        <a:rPr lang="en-GB" sz="1900" dirty="0">
                          <a:effectLst/>
                        </a:rPr>
                        <a:t>Guarded, intelligent trust</a:t>
                      </a:r>
                    </a:p>
                    <a:p>
                      <a:pPr algn="ctr">
                        <a:spcAft>
                          <a:spcPts val="0"/>
                        </a:spcAft>
                      </a:pPr>
                      <a:r>
                        <a:rPr lang="en-GB" sz="1900" dirty="0">
                          <a:effectLst/>
                        </a:rPr>
                        <a:t> </a:t>
                      </a:r>
                      <a:endParaRPr lang="en-GB" sz="19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GB" sz="1900" b="1" dirty="0">
                          <a:effectLst/>
                        </a:rPr>
                        <a:t>Fragile safety</a:t>
                      </a:r>
                    </a:p>
                    <a:p>
                      <a:pPr algn="ctr">
                        <a:spcAft>
                          <a:spcPts val="0"/>
                        </a:spcAft>
                      </a:pPr>
                      <a:r>
                        <a:rPr lang="en-GB" sz="1900" dirty="0">
                          <a:effectLst/>
                        </a:rPr>
                        <a:t>‘reassurance/defensive’</a:t>
                      </a:r>
                    </a:p>
                    <a:p>
                      <a:pPr algn="ctr">
                        <a:spcAft>
                          <a:spcPts val="0"/>
                        </a:spcAft>
                      </a:pPr>
                      <a:r>
                        <a:rPr lang="en-GB" sz="1900" dirty="0">
                          <a:effectLst/>
                        </a:rPr>
                        <a:t>vigilant</a:t>
                      </a:r>
                    </a:p>
                    <a:p>
                      <a:pPr algn="ctr">
                        <a:spcAft>
                          <a:spcPts val="0"/>
                        </a:spcAft>
                      </a:pPr>
                      <a:r>
                        <a:rPr lang="en-GB" sz="1900" dirty="0">
                          <a:effectLst/>
                        </a:rPr>
                        <a:t>suspicious, risk-oriented</a:t>
                      </a:r>
                    </a:p>
                    <a:p>
                      <a:pPr algn="ctr">
                        <a:spcAft>
                          <a:spcPts val="0"/>
                        </a:spcAft>
                      </a:pPr>
                      <a:r>
                        <a:rPr lang="en-GB" sz="1900" dirty="0">
                          <a:effectLst/>
                        </a:rPr>
                        <a:t>distant</a:t>
                      </a:r>
                      <a:endParaRPr lang="en-GB" sz="19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113416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GB" sz="1900" b="1" dirty="0">
                          <a:solidFill>
                            <a:schemeClr val="tx1"/>
                          </a:solidFill>
                          <a:effectLst/>
                        </a:rPr>
                        <a:t>No professional confidence</a:t>
                      </a:r>
                    </a:p>
                    <a:p>
                      <a:pPr algn="ctr">
                        <a:spcAft>
                          <a:spcPts val="0"/>
                        </a:spcAft>
                      </a:pPr>
                      <a:r>
                        <a:rPr lang="en-GB" sz="1900" b="0" dirty="0">
                          <a:solidFill>
                            <a:schemeClr val="tx1"/>
                          </a:solidFill>
                          <a:effectLst/>
                        </a:rPr>
                        <a:t>Uncertainty, fear</a:t>
                      </a:r>
                    </a:p>
                    <a:p>
                      <a:pPr algn="ctr">
                        <a:spcAft>
                          <a:spcPts val="0"/>
                        </a:spcAft>
                      </a:pPr>
                      <a:r>
                        <a:rPr lang="en-GB" sz="1900" b="0" dirty="0">
                          <a:solidFill>
                            <a:schemeClr val="tx1"/>
                          </a:solidFill>
                          <a:effectLst/>
                        </a:rPr>
                        <a:t> </a:t>
                      </a:r>
                      <a:endParaRPr lang="en-GB" sz="19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9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GB" sz="1900" b="1" dirty="0">
                          <a:effectLst/>
                        </a:rPr>
                        <a:t>Professional  confidence</a:t>
                      </a:r>
                    </a:p>
                    <a:p>
                      <a:pPr algn="ctr">
                        <a:spcAft>
                          <a:spcPts val="0"/>
                        </a:spcAft>
                      </a:pPr>
                      <a:r>
                        <a:rPr lang="en-GB" sz="1900" dirty="0">
                          <a:effectLst/>
                        </a:rPr>
                        <a:t>Comfort, assurance, courage</a:t>
                      </a:r>
                      <a:endParaRPr lang="en-GB" sz="19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9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GB" sz="1900" b="1" dirty="0">
                          <a:effectLst/>
                        </a:rPr>
                        <a:t>Bad/over confidence</a:t>
                      </a:r>
                    </a:p>
                    <a:p>
                      <a:pPr algn="ctr">
                        <a:spcAft>
                          <a:spcPts val="0"/>
                        </a:spcAft>
                      </a:pPr>
                      <a:r>
                        <a:rPr lang="en-GB" sz="1900" dirty="0">
                          <a:effectLst/>
                        </a:rPr>
                        <a:t>Intimidation, bluntness</a:t>
                      </a:r>
                      <a:endParaRPr lang="en-GB" sz="19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90000"/>
                      </a:schemeClr>
                    </a:solidFill>
                  </a:tcPr>
                </a:tc>
                <a:extLst>
                  <a:ext uri="{0D108BD9-81ED-4DB2-BD59-A6C34878D82A}">
                    <a16:rowId xmlns:a16="http://schemas.microsoft.com/office/drawing/2014/main" val="10002"/>
                  </a:ext>
                </a:extLst>
              </a:tr>
              <a:tr h="8506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GB" sz="1900" b="0" dirty="0">
                          <a:solidFill>
                            <a:schemeClr val="tx1"/>
                          </a:solidFill>
                          <a:effectLst/>
                        </a:rPr>
                        <a:t>Prisoners as ‘??’ (irrelevant)</a:t>
                      </a:r>
                    </a:p>
                    <a:p>
                      <a:pPr algn="ctr">
                        <a:spcAft>
                          <a:spcPts val="0"/>
                        </a:spcAft>
                      </a:pPr>
                      <a:r>
                        <a:rPr lang="en-GB" sz="1900" b="0" dirty="0">
                          <a:solidFill>
                            <a:schemeClr val="tx1"/>
                          </a:solidFill>
                          <a:effectLst/>
                        </a:rPr>
                        <a:t> </a:t>
                      </a:r>
                      <a:endParaRPr lang="en-GB" sz="1900" b="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GB" sz="1900" dirty="0">
                          <a:effectLst/>
                        </a:rPr>
                        <a:t>Prisoners as ‘experiencing subjects’</a:t>
                      </a:r>
                      <a:endParaRPr lang="en-GB" sz="19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GB" sz="1900" dirty="0">
                          <a:effectLst/>
                        </a:rPr>
                        <a:t>Prisoners as ‘experienced objects’</a:t>
                      </a:r>
                      <a:endParaRPr lang="en-GB" sz="19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207193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905919" y="344832"/>
            <a:ext cx="8684964" cy="1066800"/>
          </a:xfrm>
        </p:spPr>
        <p:txBody>
          <a:bodyPr/>
          <a:lstStyle/>
          <a:p>
            <a:pPr algn="ctr" eaLnBrk="1" hangingPunct="1"/>
            <a:r>
              <a:rPr lang="en-GB" altLang="en-US" sz="3200" dirty="0"/>
              <a:t>A Typology of officer working personalities </a:t>
            </a:r>
          </a:p>
        </p:txBody>
      </p:sp>
      <p:sp>
        <p:nvSpPr>
          <p:cNvPr id="25603" name="Rectangle 3"/>
          <p:cNvSpPr>
            <a:spLocks noGrp="1" noChangeArrowheads="1"/>
          </p:cNvSpPr>
          <p:nvPr>
            <p:ph type="body" sz="half" idx="4294967295"/>
          </p:nvPr>
        </p:nvSpPr>
        <p:spPr>
          <a:xfrm>
            <a:off x="1524001" y="1125539"/>
            <a:ext cx="4356100" cy="5473700"/>
          </a:xfrm>
        </p:spPr>
        <p:txBody>
          <a:bodyPr/>
          <a:lstStyle/>
          <a:p>
            <a:pPr eaLnBrk="1" hangingPunct="1">
              <a:lnSpc>
                <a:spcPct val="80000"/>
              </a:lnSpc>
              <a:buFont typeface="Monotype Sorts" pitchFamily="2" charset="2"/>
              <a:buNone/>
            </a:pPr>
            <a:endParaRPr lang="en-GB" altLang="en-US" sz="1800"/>
          </a:p>
          <a:p>
            <a:pPr eaLnBrk="1" hangingPunct="1">
              <a:lnSpc>
                <a:spcPct val="90000"/>
              </a:lnSpc>
            </a:pPr>
            <a:r>
              <a:rPr lang="en-GB" altLang="en-US" sz="1800" b="1"/>
              <a:t>Enforcer (Cynical)</a:t>
            </a:r>
          </a:p>
          <a:p>
            <a:pPr eaLnBrk="1" hangingPunct="1">
              <a:lnSpc>
                <a:spcPct val="90000"/>
              </a:lnSpc>
              <a:buFont typeface="Monotype Sorts" pitchFamily="2" charset="2"/>
              <a:buNone/>
            </a:pPr>
            <a:r>
              <a:rPr lang="en-GB" altLang="en-US" sz="1800"/>
              <a:t>	Practices rigid, ‘by the book’ aggressive enforcement, actively seeks out violations, rarely makes exceptions, has little empathy for others, takes unreasonable risks to personal safety, sees most things as either good or bad, and is quick to use threats, verbal coercion and physical force.</a:t>
            </a:r>
          </a:p>
          <a:p>
            <a:pPr eaLnBrk="1" hangingPunct="1">
              <a:lnSpc>
                <a:spcPct val="90000"/>
              </a:lnSpc>
            </a:pPr>
            <a:r>
              <a:rPr lang="en-GB" altLang="en-US" sz="1800" b="1"/>
              <a:t>Avoider (Cynical)</a:t>
            </a:r>
          </a:p>
          <a:p>
            <a:pPr eaLnBrk="1" hangingPunct="1">
              <a:lnSpc>
                <a:spcPct val="90000"/>
              </a:lnSpc>
              <a:buFont typeface="Monotype Sorts" pitchFamily="2" charset="2"/>
              <a:buNone/>
            </a:pPr>
            <a:r>
              <a:rPr lang="en-GB" altLang="en-US" sz="1800"/>
              <a:t>	Minimises offender contact, often does not ‘see’ an offence, avoids confrontation and coercion, views interpersonal aspects of the job as not part of the job, often backs down from confrontation and blames others.</a:t>
            </a:r>
          </a:p>
        </p:txBody>
      </p:sp>
      <p:sp>
        <p:nvSpPr>
          <p:cNvPr id="25604" name="Rectangle 4"/>
          <p:cNvSpPr>
            <a:spLocks noGrp="1" noChangeArrowheads="1"/>
          </p:cNvSpPr>
          <p:nvPr>
            <p:ph type="body" sz="half" idx="4294967295"/>
          </p:nvPr>
        </p:nvSpPr>
        <p:spPr>
          <a:xfrm>
            <a:off x="5835649" y="1065214"/>
            <a:ext cx="4859339" cy="5256212"/>
          </a:xfrm>
        </p:spPr>
        <p:txBody>
          <a:bodyPr/>
          <a:lstStyle/>
          <a:p>
            <a:pPr eaLnBrk="1" hangingPunct="1">
              <a:lnSpc>
                <a:spcPct val="80000"/>
              </a:lnSpc>
              <a:buFontTx/>
              <a:buNone/>
            </a:pPr>
            <a:endParaRPr lang="en-GB" altLang="en-US" b="1"/>
          </a:p>
          <a:p>
            <a:pPr eaLnBrk="1" hangingPunct="1">
              <a:lnSpc>
                <a:spcPct val="80000"/>
              </a:lnSpc>
            </a:pPr>
            <a:r>
              <a:rPr lang="en-GB" altLang="en-US" sz="1800" b="1"/>
              <a:t>Reciprocator (Tragic)</a:t>
            </a:r>
          </a:p>
          <a:p>
            <a:pPr eaLnBrk="1" hangingPunct="1">
              <a:lnSpc>
                <a:spcPct val="80000"/>
              </a:lnSpc>
              <a:buFont typeface="Monotype Sorts" pitchFamily="2" charset="2"/>
              <a:buNone/>
            </a:pPr>
            <a:r>
              <a:rPr lang="en-GB" altLang="en-US" sz="1800"/>
              <a:t>	Wants to help people, assists them in resolving their problems, prefers clinical or social work strategies, may be inconsistent when making exceptions, prefers to ‘go along to get along’ and tends not to use coercive authority or physical force even when it is justified. Allows prisoners to keep the wing quiet.</a:t>
            </a:r>
          </a:p>
          <a:p>
            <a:pPr eaLnBrk="1" hangingPunct="1">
              <a:lnSpc>
                <a:spcPct val="80000"/>
              </a:lnSpc>
            </a:pPr>
            <a:endParaRPr lang="en-GB" altLang="en-US" sz="1800" b="1"/>
          </a:p>
          <a:p>
            <a:pPr eaLnBrk="1" hangingPunct="1">
              <a:lnSpc>
                <a:spcPct val="80000"/>
              </a:lnSpc>
            </a:pPr>
            <a:r>
              <a:rPr lang="en-GB" altLang="en-US" sz="1800" b="1"/>
              <a:t>Professional (Tragic)</a:t>
            </a:r>
          </a:p>
          <a:p>
            <a:pPr eaLnBrk="1" hangingPunct="1">
              <a:lnSpc>
                <a:spcPct val="80000"/>
              </a:lnSpc>
              <a:buFont typeface="Monotype Sorts" pitchFamily="2" charset="2"/>
              <a:buNone/>
            </a:pPr>
            <a:r>
              <a:rPr lang="en-GB" altLang="en-US" sz="1800"/>
              <a:t>	Is open and non-defensive, makes exceptions when warranted, prefers to gain cooperation and compliance through communication, but is willing to use coercive power or force as a last resort.</a:t>
            </a:r>
          </a:p>
        </p:txBody>
      </p:sp>
      <p:sp>
        <p:nvSpPr>
          <p:cNvPr id="5" name="Rectangle 4"/>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317962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50" name="Slide Number Placeholder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84F980CA-BB6D-4D0C-B74D-B06E2BE73E35}" type="slidenum">
              <a:rPr lang="en-GB" altLang="en-US" sz="1400">
                <a:solidFill>
                  <a:srgbClr val="003E72"/>
                </a:solidFill>
                <a:latin typeface="Times New Roman" panose="02020603050405020304" pitchFamily="18" charset="0"/>
              </a:rPr>
              <a:pPr algn="r" fontAlgn="base">
                <a:spcBef>
                  <a:spcPct val="0"/>
                </a:spcBef>
                <a:spcAft>
                  <a:spcPct val="0"/>
                </a:spcAft>
              </a:pPr>
              <a:t>14</a:t>
            </a:fld>
            <a:endParaRPr lang="en-GB" altLang="en-US" sz="1400">
              <a:solidFill>
                <a:srgbClr val="003E72"/>
              </a:solidFill>
              <a:latin typeface="Times New Roman" panose="02020603050405020304" pitchFamily="18" charset="0"/>
            </a:endParaRPr>
          </a:p>
        </p:txBody>
      </p:sp>
      <p:sp>
        <p:nvSpPr>
          <p:cNvPr id="27651" name="Rectangle 2"/>
          <p:cNvSpPr>
            <a:spLocks noGrp="1" noChangeArrowheads="1"/>
          </p:cNvSpPr>
          <p:nvPr>
            <p:ph type="title" idx="4294967295"/>
          </p:nvPr>
        </p:nvSpPr>
        <p:spPr>
          <a:xfrm>
            <a:off x="1524000" y="188914"/>
            <a:ext cx="9144000" cy="647700"/>
          </a:xfrm>
        </p:spPr>
        <p:txBody>
          <a:bodyPr/>
          <a:lstStyle/>
          <a:p>
            <a:pPr algn="ctr" eaLnBrk="1" hangingPunct="1"/>
            <a:r>
              <a:rPr lang="en-GB" altLang="en-US" sz="3200" dirty="0"/>
              <a:t>Good authority and outcomes</a:t>
            </a:r>
          </a:p>
        </p:txBody>
      </p:sp>
      <p:sp>
        <p:nvSpPr>
          <p:cNvPr id="25604" name="Rectangle 4"/>
          <p:cNvSpPr>
            <a:spLocks noChangeArrowheads="1"/>
          </p:cNvSpPr>
          <p:nvPr/>
        </p:nvSpPr>
        <p:spPr bwMode="auto">
          <a:xfrm>
            <a:off x="1450976" y="5635626"/>
            <a:ext cx="5724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r>
              <a:rPr lang="en-GB" altLang="en-US" sz="1600" i="1" baseline="30000" dirty="0">
                <a:solidFill>
                  <a:srgbClr val="003460"/>
                </a:solidFill>
                <a:latin typeface="Times New Roman" panose="02020603050405020304" pitchFamily="18" charset="0"/>
              </a:rPr>
              <a:t>1</a:t>
            </a:r>
            <a:r>
              <a:rPr lang="en-GB" altLang="en-US" sz="1600" i="1" dirty="0">
                <a:solidFill>
                  <a:srgbClr val="003460"/>
                </a:solidFill>
                <a:latin typeface="Times New Roman" panose="02020603050405020304" pitchFamily="18" charset="0"/>
              </a:rPr>
              <a:t> Controlling for function, + public/</a:t>
            </a:r>
          </a:p>
          <a:p>
            <a:pPr fontAlgn="base">
              <a:spcBef>
                <a:spcPct val="0"/>
              </a:spcBef>
              <a:spcAft>
                <a:spcPct val="0"/>
              </a:spcAft>
              <a:buNone/>
              <a:defRPr/>
            </a:pPr>
            <a:r>
              <a:rPr lang="en-GB" altLang="en-US" sz="1600" i="1" dirty="0">
                <a:solidFill>
                  <a:srgbClr val="003460"/>
                </a:solidFill>
                <a:latin typeface="Times New Roman" panose="02020603050405020304" pitchFamily="18" charset="0"/>
              </a:rPr>
              <a:t>  private ownership/management</a:t>
            </a:r>
          </a:p>
        </p:txBody>
      </p:sp>
      <p:sp>
        <p:nvSpPr>
          <p:cNvPr id="27653" name="Text Box 50"/>
          <p:cNvSpPr txBox="1">
            <a:spLocks noChangeArrowheads="1"/>
          </p:cNvSpPr>
          <p:nvPr/>
        </p:nvSpPr>
        <p:spPr bwMode="auto">
          <a:xfrm>
            <a:off x="2063751" y="1557339"/>
            <a:ext cx="2947988" cy="114141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HUMANITY</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‘AN ENVIRONMENT CHARACTERISED BY KIND REGARD AND CONCERN FOR THE PERSON’</a:t>
            </a:r>
          </a:p>
          <a:p>
            <a:pPr algn="ctr" fontAlgn="base">
              <a:spcBef>
                <a:spcPct val="0"/>
              </a:spcBef>
              <a:spcAft>
                <a:spcPct val="0"/>
              </a:spcAft>
            </a:pPr>
            <a:r>
              <a:rPr lang="en-US" altLang="en-US" sz="1000">
                <a:solidFill>
                  <a:srgbClr val="003E72"/>
                </a:solidFill>
                <a:latin typeface="Times New Roman" panose="02020603050405020304" pitchFamily="18" charset="0"/>
              </a:rPr>
              <a:t>(3.27)</a:t>
            </a:r>
            <a:endParaRPr lang="en-GB" altLang="en-US" sz="2400">
              <a:solidFill>
                <a:srgbClr val="003E72"/>
              </a:solidFill>
              <a:latin typeface="Times New Roman" panose="02020603050405020304" pitchFamily="18" charset="0"/>
            </a:endParaRPr>
          </a:p>
        </p:txBody>
      </p:sp>
      <p:sp>
        <p:nvSpPr>
          <p:cNvPr id="27654" name="Text Box 51"/>
          <p:cNvSpPr txBox="1">
            <a:spLocks noChangeArrowheads="1"/>
          </p:cNvSpPr>
          <p:nvPr/>
        </p:nvSpPr>
        <p:spPr bwMode="auto">
          <a:xfrm>
            <a:off x="5232401" y="908051"/>
            <a:ext cx="3506788" cy="1144588"/>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BUREAUCRATIC LEGITIMACY</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‘THE TRANSPARENCY AND RESPONSIVITY OF THE PRISON/PRISON SYSTEM AND ITS MORAL RECOGNITION OF THE INDIVIDUAL’</a:t>
            </a:r>
          </a:p>
          <a:p>
            <a:pPr algn="ctr" fontAlgn="base">
              <a:spcBef>
                <a:spcPct val="0"/>
              </a:spcBef>
              <a:spcAft>
                <a:spcPct val="0"/>
              </a:spcAft>
            </a:pPr>
            <a:r>
              <a:rPr lang="en-US" altLang="en-US" sz="1000">
                <a:solidFill>
                  <a:srgbClr val="003E72"/>
                </a:solidFill>
                <a:latin typeface="Times New Roman" panose="02020603050405020304" pitchFamily="18" charset="0"/>
              </a:rPr>
              <a:t>(3.97)</a:t>
            </a:r>
            <a:endParaRPr lang="en-GB" altLang="en-US" sz="2400">
              <a:solidFill>
                <a:srgbClr val="003E72"/>
              </a:solidFill>
              <a:latin typeface="Times New Roman" panose="02020603050405020304" pitchFamily="18" charset="0"/>
            </a:endParaRPr>
          </a:p>
        </p:txBody>
      </p:sp>
      <p:sp>
        <p:nvSpPr>
          <p:cNvPr id="27655" name="Text Box 52"/>
          <p:cNvSpPr txBox="1">
            <a:spLocks noChangeArrowheads="1"/>
          </p:cNvSpPr>
          <p:nvPr/>
        </p:nvSpPr>
        <p:spPr bwMode="auto">
          <a:xfrm>
            <a:off x="2063751" y="2852739"/>
            <a:ext cx="2947988" cy="11430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STAFF PROFESSIONALISM</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‘STAFF CONFIDENCE AND COMPETENCE IN THE USE OF AUTHORITY’</a:t>
            </a:r>
          </a:p>
          <a:p>
            <a:pPr algn="ctr" fontAlgn="base">
              <a:spcBef>
                <a:spcPct val="0"/>
              </a:spcBef>
              <a:spcAft>
                <a:spcPct val="0"/>
              </a:spcAft>
            </a:pPr>
            <a:r>
              <a:rPr lang="en-US" altLang="en-US" sz="1000">
                <a:solidFill>
                  <a:srgbClr val="003E72"/>
                </a:solidFill>
                <a:latin typeface="Times New Roman" panose="02020603050405020304" pitchFamily="18" charset="0"/>
              </a:rPr>
              <a:t>(3.53)</a:t>
            </a:r>
            <a:endParaRPr lang="en-GB" altLang="en-US" sz="2400">
              <a:solidFill>
                <a:srgbClr val="003E72"/>
              </a:solidFill>
              <a:latin typeface="Times New Roman" panose="02020603050405020304" pitchFamily="18" charset="0"/>
            </a:endParaRPr>
          </a:p>
        </p:txBody>
      </p:sp>
      <p:sp>
        <p:nvSpPr>
          <p:cNvPr id="27656" name="Text Box 53"/>
          <p:cNvSpPr txBox="1">
            <a:spLocks noChangeArrowheads="1"/>
          </p:cNvSpPr>
          <p:nvPr/>
        </p:nvSpPr>
        <p:spPr bwMode="auto">
          <a:xfrm>
            <a:off x="2208218" y="4292600"/>
            <a:ext cx="3228975" cy="11430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HELP AND ASSISTANCE</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‘SUPPORT AND ENCOURAGEMENT FOR PROBLEMS, INCLUDING DRUGS, HEALTHCARE + PROGRESSION’</a:t>
            </a:r>
          </a:p>
          <a:p>
            <a:pPr algn="ctr" fontAlgn="base">
              <a:spcBef>
                <a:spcPct val="0"/>
              </a:spcBef>
              <a:spcAft>
                <a:spcPct val="0"/>
              </a:spcAft>
            </a:pPr>
            <a:r>
              <a:rPr lang="en-US" altLang="en-US" sz="1000">
                <a:solidFill>
                  <a:srgbClr val="003E72"/>
                </a:solidFill>
                <a:latin typeface="Times New Roman" panose="02020603050405020304" pitchFamily="18" charset="0"/>
              </a:rPr>
              <a:t>(3.37)</a:t>
            </a:r>
            <a:endParaRPr lang="en-GB" altLang="en-US" sz="2400">
              <a:solidFill>
                <a:srgbClr val="003E72"/>
              </a:solidFill>
              <a:latin typeface="Times New Roman" panose="02020603050405020304" pitchFamily="18" charset="0"/>
            </a:endParaRPr>
          </a:p>
        </p:txBody>
      </p:sp>
      <p:sp>
        <p:nvSpPr>
          <p:cNvPr id="27657" name="Text Box 54"/>
          <p:cNvSpPr txBox="1">
            <a:spLocks noChangeArrowheads="1"/>
          </p:cNvSpPr>
          <p:nvPr/>
        </p:nvSpPr>
        <p:spPr bwMode="auto">
          <a:xfrm>
            <a:off x="5664205" y="5373689"/>
            <a:ext cx="3228975" cy="9271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400" b="1">
                <a:solidFill>
                  <a:srgbClr val="003E72"/>
                </a:solidFill>
                <a:latin typeface="Times New Roman" panose="02020603050405020304" pitchFamily="18" charset="0"/>
              </a:rPr>
              <a:t>ORGANISATION + CONSISTENCY</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‘THE CLARITY, PREDICTABILITY AND RELIABILITY OF THE PRISON’</a:t>
            </a:r>
          </a:p>
          <a:p>
            <a:pPr algn="ctr" fontAlgn="base">
              <a:spcBef>
                <a:spcPct val="0"/>
              </a:spcBef>
              <a:spcAft>
                <a:spcPct val="0"/>
              </a:spcAft>
            </a:pPr>
            <a:r>
              <a:rPr lang="en-US" altLang="en-US" sz="1000">
                <a:solidFill>
                  <a:srgbClr val="003E72"/>
                </a:solidFill>
                <a:latin typeface="Times New Roman" panose="02020603050405020304" pitchFamily="18" charset="0"/>
              </a:rPr>
              <a:t>(3.08)</a:t>
            </a:r>
            <a:endParaRPr lang="en-GB" altLang="en-US" sz="2400">
              <a:solidFill>
                <a:srgbClr val="003E72"/>
              </a:solidFill>
              <a:latin typeface="Times New Roman" panose="02020603050405020304" pitchFamily="18" charset="0"/>
            </a:endParaRPr>
          </a:p>
        </p:txBody>
      </p:sp>
      <p:sp>
        <p:nvSpPr>
          <p:cNvPr id="27658" name="Text Box 55"/>
          <p:cNvSpPr txBox="1">
            <a:spLocks noChangeArrowheads="1"/>
          </p:cNvSpPr>
          <p:nvPr/>
        </p:nvSpPr>
        <p:spPr bwMode="auto">
          <a:xfrm>
            <a:off x="7535867" y="2924175"/>
            <a:ext cx="1965325" cy="15240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b="1">
                <a:solidFill>
                  <a:srgbClr val="003E72"/>
                </a:solidFill>
                <a:latin typeface="Times New Roman" panose="02020603050405020304" pitchFamily="18" charset="0"/>
              </a:rPr>
              <a:t>PERSONAL DEVELOPMENT</a:t>
            </a:r>
          </a:p>
          <a:p>
            <a:pPr algn="ctr" fontAlgn="base">
              <a:spcBef>
                <a:spcPct val="0"/>
              </a:spcBef>
              <a:spcAft>
                <a:spcPct val="0"/>
              </a:spcAft>
            </a:pPr>
            <a:endParaRPr lang="en-US" altLang="en-US" sz="800">
              <a:solidFill>
                <a:srgbClr val="003E72"/>
              </a:solidFill>
              <a:latin typeface="Times New Roman" panose="02020603050405020304" pitchFamily="18" charset="0"/>
            </a:endParaRPr>
          </a:p>
          <a:p>
            <a:pPr algn="ctr" fontAlgn="base">
              <a:spcBef>
                <a:spcPct val="0"/>
              </a:spcBef>
              <a:spcAft>
                <a:spcPct val="0"/>
              </a:spcAft>
            </a:pPr>
            <a:r>
              <a:rPr lang="en-US" altLang="en-US" sz="1200">
                <a:solidFill>
                  <a:srgbClr val="003E72"/>
                </a:solidFill>
                <a:latin typeface="Times New Roman" panose="02020603050405020304" pitchFamily="18" charset="0"/>
              </a:rPr>
              <a:t>(‘HELP WITH THE DEVELOPMENT OF POTENTIAL’)</a:t>
            </a:r>
          </a:p>
          <a:p>
            <a:pPr algn="ctr" fontAlgn="base">
              <a:spcBef>
                <a:spcPct val="0"/>
              </a:spcBef>
              <a:spcAft>
                <a:spcPct val="0"/>
              </a:spcAft>
            </a:pPr>
            <a:r>
              <a:rPr lang="en-US" altLang="en-US" sz="1000">
                <a:solidFill>
                  <a:srgbClr val="003E72"/>
                </a:solidFill>
                <a:latin typeface="Times New Roman" panose="02020603050405020304" pitchFamily="18" charset="0"/>
              </a:rPr>
              <a:t>(3.28)</a:t>
            </a:r>
            <a:endParaRPr lang="en-GB" altLang="en-US" sz="2400">
              <a:solidFill>
                <a:srgbClr val="003E72"/>
              </a:solidFill>
              <a:latin typeface="Times New Roman" panose="02020603050405020304" pitchFamily="18" charset="0"/>
            </a:endParaRPr>
          </a:p>
        </p:txBody>
      </p:sp>
      <p:sp>
        <p:nvSpPr>
          <p:cNvPr id="27659" name="Text Box 56"/>
          <p:cNvSpPr txBox="1">
            <a:spLocks noChangeArrowheads="1"/>
          </p:cNvSpPr>
          <p:nvPr/>
        </p:nvSpPr>
        <p:spPr bwMode="auto">
          <a:xfrm>
            <a:off x="9625017" y="3429004"/>
            <a:ext cx="915987"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R</a:t>
            </a:r>
            <a:r>
              <a:rPr lang="en-US" altLang="en-US" sz="1200" baseline="30000">
                <a:solidFill>
                  <a:srgbClr val="003E72"/>
                </a:solidFill>
                <a:latin typeface="Times New Roman" panose="02020603050405020304" pitchFamily="18" charset="0"/>
              </a:rPr>
              <a:t>2</a:t>
            </a:r>
            <a:r>
              <a:rPr lang="en-US" altLang="en-US" sz="1200">
                <a:solidFill>
                  <a:srgbClr val="003E72"/>
                </a:solidFill>
                <a:latin typeface="Times New Roman" panose="02020603050405020304" pitchFamily="18" charset="0"/>
              </a:rPr>
              <a:t> = 69.2</a:t>
            </a:r>
            <a:endParaRPr lang="en-GB" altLang="en-US" sz="2400">
              <a:solidFill>
                <a:srgbClr val="003E72"/>
              </a:solidFill>
              <a:latin typeface="Times New Roman" panose="02020603050405020304" pitchFamily="18" charset="0"/>
            </a:endParaRPr>
          </a:p>
        </p:txBody>
      </p:sp>
      <p:sp>
        <p:nvSpPr>
          <p:cNvPr id="27660" name="Line 57"/>
          <p:cNvSpPr>
            <a:spLocks noChangeShapeType="1"/>
          </p:cNvSpPr>
          <p:nvPr/>
        </p:nvSpPr>
        <p:spPr bwMode="auto">
          <a:xfrm>
            <a:off x="6167437" y="2060575"/>
            <a:ext cx="1873251" cy="863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7661" name="Line 58"/>
          <p:cNvSpPr>
            <a:spLocks noChangeShapeType="1"/>
          </p:cNvSpPr>
          <p:nvPr/>
        </p:nvSpPr>
        <p:spPr bwMode="auto">
          <a:xfrm>
            <a:off x="5016504" y="2133605"/>
            <a:ext cx="2519363" cy="10080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7662" name="Line 59"/>
          <p:cNvSpPr>
            <a:spLocks noChangeShapeType="1"/>
          </p:cNvSpPr>
          <p:nvPr/>
        </p:nvSpPr>
        <p:spPr bwMode="auto">
          <a:xfrm>
            <a:off x="5016504" y="3357568"/>
            <a:ext cx="2447925" cy="2873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7663" name="Line 60"/>
          <p:cNvSpPr>
            <a:spLocks noChangeShapeType="1"/>
          </p:cNvSpPr>
          <p:nvPr/>
        </p:nvSpPr>
        <p:spPr bwMode="auto">
          <a:xfrm flipV="1">
            <a:off x="5448304" y="4076705"/>
            <a:ext cx="2087563" cy="5762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7664" name="Line 61"/>
          <p:cNvSpPr>
            <a:spLocks noChangeShapeType="1"/>
          </p:cNvSpPr>
          <p:nvPr/>
        </p:nvSpPr>
        <p:spPr bwMode="auto">
          <a:xfrm flipV="1">
            <a:off x="6383342" y="4437068"/>
            <a:ext cx="1584325" cy="936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3E72"/>
              </a:solidFill>
              <a:latin typeface="Arial" panose="020B0604020202020204" pitchFamily="34" charset="0"/>
            </a:endParaRPr>
          </a:p>
        </p:txBody>
      </p:sp>
      <p:sp>
        <p:nvSpPr>
          <p:cNvPr id="27665" name="Text Box 62"/>
          <p:cNvSpPr txBox="1">
            <a:spLocks noChangeArrowheads="1"/>
          </p:cNvSpPr>
          <p:nvPr/>
        </p:nvSpPr>
        <p:spPr bwMode="auto">
          <a:xfrm>
            <a:off x="7319963" y="2205038"/>
            <a:ext cx="842963" cy="2857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.144 ***</a:t>
            </a:r>
            <a:endParaRPr lang="en-GB" altLang="en-US" sz="2400">
              <a:solidFill>
                <a:srgbClr val="003E72"/>
              </a:solidFill>
              <a:latin typeface="Times New Roman" panose="02020603050405020304" pitchFamily="18" charset="0"/>
            </a:endParaRPr>
          </a:p>
        </p:txBody>
      </p:sp>
      <p:sp>
        <p:nvSpPr>
          <p:cNvPr id="27666" name="Text Box 63"/>
          <p:cNvSpPr txBox="1">
            <a:spLocks noChangeArrowheads="1"/>
          </p:cNvSpPr>
          <p:nvPr/>
        </p:nvSpPr>
        <p:spPr bwMode="auto">
          <a:xfrm>
            <a:off x="5232404" y="2636838"/>
            <a:ext cx="842963" cy="2857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.166 ***</a:t>
            </a:r>
            <a:endParaRPr lang="en-GB" altLang="en-US" sz="2400">
              <a:solidFill>
                <a:srgbClr val="003E72"/>
              </a:solidFill>
              <a:latin typeface="Times New Roman" panose="02020603050405020304" pitchFamily="18" charset="0"/>
            </a:endParaRPr>
          </a:p>
        </p:txBody>
      </p:sp>
      <p:sp>
        <p:nvSpPr>
          <p:cNvPr id="27667" name="Text Box 64"/>
          <p:cNvSpPr txBox="1">
            <a:spLocks noChangeArrowheads="1"/>
          </p:cNvSpPr>
          <p:nvPr/>
        </p:nvSpPr>
        <p:spPr bwMode="auto">
          <a:xfrm>
            <a:off x="5303837" y="3573463"/>
            <a:ext cx="842963" cy="284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.145 ***</a:t>
            </a:r>
            <a:endParaRPr lang="en-GB" altLang="en-US" sz="2400">
              <a:solidFill>
                <a:srgbClr val="003E72"/>
              </a:solidFill>
              <a:latin typeface="Times New Roman" panose="02020603050405020304" pitchFamily="18" charset="0"/>
            </a:endParaRPr>
          </a:p>
        </p:txBody>
      </p:sp>
      <p:sp>
        <p:nvSpPr>
          <p:cNvPr id="27668" name="Text Box 65"/>
          <p:cNvSpPr txBox="1">
            <a:spLocks noChangeArrowheads="1"/>
          </p:cNvSpPr>
          <p:nvPr/>
        </p:nvSpPr>
        <p:spPr bwMode="auto">
          <a:xfrm>
            <a:off x="5808667" y="4581525"/>
            <a:ext cx="841375" cy="2873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.413 ***</a:t>
            </a:r>
            <a:endParaRPr lang="en-GB" altLang="en-US" sz="2400">
              <a:solidFill>
                <a:srgbClr val="003E72"/>
              </a:solidFill>
              <a:latin typeface="Times New Roman" panose="02020603050405020304" pitchFamily="18" charset="0"/>
            </a:endParaRPr>
          </a:p>
        </p:txBody>
      </p:sp>
      <p:sp>
        <p:nvSpPr>
          <p:cNvPr id="27669" name="Text Box 66"/>
          <p:cNvSpPr txBox="1">
            <a:spLocks noChangeArrowheads="1"/>
          </p:cNvSpPr>
          <p:nvPr/>
        </p:nvSpPr>
        <p:spPr bwMode="auto">
          <a:xfrm>
            <a:off x="7175504" y="4941889"/>
            <a:ext cx="792163" cy="2857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3E72"/>
                </a:solidFill>
                <a:latin typeface="Times New Roman" panose="02020603050405020304" pitchFamily="18" charset="0"/>
              </a:rPr>
              <a:t>.101 ***</a:t>
            </a:r>
          </a:p>
          <a:p>
            <a:pPr fontAlgn="base">
              <a:spcBef>
                <a:spcPct val="0"/>
              </a:spcBef>
              <a:spcAft>
                <a:spcPct val="0"/>
              </a:spcAft>
            </a:pPr>
            <a:endParaRPr lang="en-GB" altLang="en-US" sz="2400">
              <a:solidFill>
                <a:srgbClr val="003E72"/>
              </a:solidFill>
              <a:latin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333484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274642"/>
            <a:ext cx="8229600" cy="922337"/>
          </a:xfrm>
        </p:spPr>
        <p:txBody>
          <a:bodyPr/>
          <a:lstStyle/>
          <a:p>
            <a:pPr algn="ctr" eaLnBrk="1" hangingPunct="1"/>
            <a:r>
              <a:rPr lang="en-GB" altLang="en-US" sz="3200"/>
              <a:t>Fairness</a:t>
            </a:r>
          </a:p>
        </p:txBody>
      </p:sp>
      <p:sp>
        <p:nvSpPr>
          <p:cNvPr id="29699" name="Content Placeholder 2"/>
          <p:cNvSpPr>
            <a:spLocks noGrp="1"/>
          </p:cNvSpPr>
          <p:nvPr>
            <p:ph idx="1"/>
          </p:nvPr>
        </p:nvSpPr>
        <p:spPr>
          <a:xfrm>
            <a:off x="1666879" y="1557342"/>
            <a:ext cx="8856663" cy="5616575"/>
          </a:xfrm>
        </p:spPr>
        <p:txBody>
          <a:bodyPr/>
          <a:lstStyle/>
          <a:p>
            <a:pPr eaLnBrk="1" hangingPunct="1"/>
            <a:r>
              <a:rPr lang="en-GB" altLang="en-US" dirty="0"/>
              <a:t>‘An example of fairness is when there was a football match on and it went to extra time; it was time to bang us up but they let us stay out and watch it’ (Prisoner).</a:t>
            </a:r>
          </a:p>
          <a:p>
            <a:pPr eaLnBrk="1" hangingPunct="1"/>
            <a:r>
              <a:rPr lang="en-GB" altLang="en-US" dirty="0"/>
              <a:t>I can normally get them to do what I want without having to resort to putting them on report.  You can’t be doing the job well if you’re having to place them on report all the time ...  I explain to them — just because you got out of bed the wrong side this morning ... get yourself up, washed, dressed, go to work, then you’ll be able to get your canteen on Friday. it’s your choice.  I’ll leave you to get on with it.  I’ll close the door, within a few seconds the bell will go off.  And they just go to work. (Officer)</a:t>
            </a:r>
          </a:p>
          <a:p>
            <a:pPr eaLnBrk="1" hangingPunct="1"/>
            <a:r>
              <a:rPr lang="en-GB" altLang="en-US" dirty="0"/>
              <a:t>‘This jail is a complex place, there are always exceptions to things, and people should be treated as individuals’ (Senior manager</a:t>
            </a:r>
            <a:r>
              <a:rPr lang="en-GB" altLang="en-US" sz="2400" dirty="0"/>
              <a:t>).</a:t>
            </a:r>
          </a:p>
          <a:p>
            <a:pPr eaLnBrk="1" hangingPunct="1"/>
            <a:endParaRPr lang="en-GB" altLang="en-US" sz="2400" i="1" dirty="0"/>
          </a:p>
          <a:p>
            <a:pPr eaLnBrk="1" hangingPunct="1"/>
            <a:endParaRPr lang="en-GB" altLang="en-US" sz="1800" dirty="0"/>
          </a:p>
        </p:txBody>
      </p:sp>
      <p:sp>
        <p:nvSpPr>
          <p:cNvPr id="4" name="Rectangle 3"/>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135043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08175" y="115889"/>
            <a:ext cx="8375651" cy="423863"/>
          </a:xfrm>
        </p:spPr>
        <p:txBody>
          <a:bodyPr/>
          <a:lstStyle/>
          <a:p>
            <a:pPr algn="ctr" eaLnBrk="1" hangingPunct="1"/>
            <a:r>
              <a:rPr lang="en-GB" altLang="en-US" sz="3200" dirty="0"/>
              <a:t>Ross Harrison (1992) </a:t>
            </a:r>
            <a:br>
              <a:rPr lang="en-GB" altLang="en-US" sz="3200" dirty="0"/>
            </a:br>
            <a:r>
              <a:rPr lang="en-GB" altLang="en-US" sz="3200" dirty="0"/>
              <a:t>‘</a:t>
            </a:r>
            <a:r>
              <a:rPr lang="en-GB" altLang="en-US" sz="3200" i="1" dirty="0"/>
              <a:t>The Equality of Mercy</a:t>
            </a:r>
            <a:r>
              <a:rPr lang="en-GB" altLang="en-US" sz="3200" dirty="0"/>
              <a:t>’: </a:t>
            </a:r>
          </a:p>
        </p:txBody>
      </p:sp>
      <p:sp>
        <p:nvSpPr>
          <p:cNvPr id="30723" name="Content Placeholder 2"/>
          <p:cNvSpPr>
            <a:spLocks noGrp="1"/>
          </p:cNvSpPr>
          <p:nvPr>
            <p:ph idx="1"/>
          </p:nvPr>
        </p:nvSpPr>
        <p:spPr>
          <a:xfrm>
            <a:off x="1344058" y="2214928"/>
            <a:ext cx="9298236" cy="4067175"/>
          </a:xfrm>
        </p:spPr>
        <p:txBody>
          <a:bodyPr/>
          <a:lstStyle/>
          <a:p>
            <a:pPr eaLnBrk="1" hangingPunct="1"/>
            <a:r>
              <a:rPr lang="en-GB" altLang="en-US" sz="2400" dirty="0"/>
              <a:t>There is an important distinction between ‘the mechanical operation of rules’ and ‘the question of justice’ in a particular case.  Rules are ‘blunt instruments’ which do not take into account the complexity or individuality of a particular case  - human beings want their interests treated mercifully, not impartially.</a:t>
            </a:r>
          </a:p>
          <a:p>
            <a:pPr eaLnBrk="1" hangingPunct="1"/>
            <a:endParaRPr lang="en-GB" altLang="en-US" dirty="0"/>
          </a:p>
          <a:p>
            <a:pPr eaLnBrk="1" hangingPunct="1"/>
            <a:endParaRPr lang="en-GB" altLang="en-US" dirty="0"/>
          </a:p>
        </p:txBody>
      </p:sp>
      <p:sp>
        <p:nvSpPr>
          <p:cNvPr id="4" name="Rectangle 3"/>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53213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09800" y="260354"/>
            <a:ext cx="7772400" cy="936625"/>
          </a:xfrm>
        </p:spPr>
        <p:txBody>
          <a:bodyPr/>
          <a:lstStyle/>
          <a:p>
            <a:pPr algn="ctr" eaLnBrk="1" hangingPunct="1"/>
            <a:r>
              <a:rPr lang="en-GB" altLang="en-US" sz="3200" i="1" dirty="0"/>
              <a:t>Reading the situation right</a:t>
            </a:r>
          </a:p>
        </p:txBody>
      </p:sp>
      <p:sp>
        <p:nvSpPr>
          <p:cNvPr id="31747" name="Content Placeholder 2"/>
          <p:cNvSpPr>
            <a:spLocks noGrp="1"/>
          </p:cNvSpPr>
          <p:nvPr>
            <p:ph idx="1"/>
          </p:nvPr>
        </p:nvSpPr>
        <p:spPr>
          <a:xfrm>
            <a:off x="1774826" y="1975983"/>
            <a:ext cx="8642351" cy="5616575"/>
          </a:xfrm>
        </p:spPr>
        <p:txBody>
          <a:bodyPr/>
          <a:lstStyle/>
          <a:p>
            <a:pPr eaLnBrk="1" hangingPunct="1">
              <a:spcAft>
                <a:spcPct val="0"/>
              </a:spcAft>
            </a:pPr>
            <a:r>
              <a:rPr lang="en-GB" altLang="en-US"/>
              <a:t>For Murdoch, the most crucial moral virtue was a kind of attentiveness to detail ... which could </a:t>
            </a:r>
            <a:r>
              <a:rPr lang="en-GB" altLang="en-US" i="1"/>
              <a:t>see what was really going on in a situation and respond accordingly</a:t>
            </a:r>
            <a:r>
              <a:rPr lang="en-GB" altLang="en-US"/>
              <a:t>. </a:t>
            </a:r>
          </a:p>
          <a:p>
            <a:pPr eaLnBrk="1" hangingPunct="1">
              <a:spcAft>
                <a:spcPct val="0"/>
              </a:spcAft>
            </a:pPr>
            <a:endParaRPr lang="en-GB" altLang="en-US"/>
          </a:p>
          <a:p>
            <a:pPr eaLnBrk="1" hangingPunct="1">
              <a:spcAft>
                <a:spcPct val="0"/>
              </a:spcAft>
            </a:pPr>
            <a:r>
              <a:rPr lang="en-GB" altLang="en-US"/>
              <a:t>.... What so often keeps us from acting morally is not that we fail to follow the moral rules; rather, it is that we </a:t>
            </a:r>
            <a:r>
              <a:rPr lang="en-GB" altLang="en-US" i="1"/>
              <a:t>misunderstand the situation before us</a:t>
            </a:r>
            <a:r>
              <a:rPr lang="en-GB" altLang="en-US"/>
              <a:t>. When we describe the situation to ourselves, we simply get it wrong. To get the description </a:t>
            </a:r>
            <a:r>
              <a:rPr lang="en-GB" altLang="en-US" i="1"/>
              <a:t>right </a:t>
            </a:r>
            <a:r>
              <a:rPr lang="en-GB" altLang="en-US"/>
              <a:t>— to accurately grasp the nature of the motivations at play, to see the relevant individuals in their wholeness and particularity, and to see what, morally speaking, is at stake — is to grasp the ‘shape’ of the situation.</a:t>
            </a:r>
          </a:p>
          <a:p>
            <a:pPr eaLnBrk="1" hangingPunct="1">
              <a:spcAft>
                <a:spcPct val="0"/>
              </a:spcAft>
            </a:pPr>
            <a:endParaRPr lang="en-GB" altLang="en-US"/>
          </a:p>
        </p:txBody>
      </p:sp>
      <p:sp>
        <p:nvSpPr>
          <p:cNvPr id="317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DA644A5-D64F-4D33-8819-365D74630035}" type="slidenum">
              <a:rPr lang="en-GB" altLang="en-US" sz="1400">
                <a:solidFill>
                  <a:srgbClr val="003E72"/>
                </a:solidFill>
              </a:rPr>
              <a:pPr fontAlgn="base">
                <a:spcBef>
                  <a:spcPct val="0"/>
                </a:spcBef>
                <a:spcAft>
                  <a:spcPct val="0"/>
                </a:spcAft>
              </a:pPr>
              <a:t>17</a:t>
            </a:fld>
            <a:endParaRPr lang="en-GB" altLang="en-US" sz="1400">
              <a:solidFill>
                <a:srgbClr val="003E72"/>
              </a:solidFill>
            </a:endParaRPr>
          </a:p>
        </p:txBody>
      </p:sp>
      <p:sp>
        <p:nvSpPr>
          <p:cNvPr id="5" name="Rectangle 4"/>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157633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12236" y="354395"/>
            <a:ext cx="11167533" cy="423863"/>
          </a:xfrm>
        </p:spPr>
        <p:txBody>
          <a:bodyPr/>
          <a:lstStyle/>
          <a:p>
            <a:pPr algn="ctr" eaLnBrk="1" hangingPunct="1"/>
            <a:r>
              <a:rPr lang="en-GB" altLang="en-US" sz="3200" dirty="0"/>
              <a:t>Conclusion and recap</a:t>
            </a:r>
          </a:p>
        </p:txBody>
      </p:sp>
      <p:sp>
        <p:nvSpPr>
          <p:cNvPr id="32771" name="Content Placeholder 2"/>
          <p:cNvSpPr>
            <a:spLocks noGrp="1"/>
          </p:cNvSpPr>
          <p:nvPr>
            <p:ph idx="1"/>
          </p:nvPr>
        </p:nvSpPr>
        <p:spPr>
          <a:xfrm>
            <a:off x="1774826" y="1600201"/>
            <a:ext cx="8642351" cy="4781551"/>
          </a:xfrm>
        </p:spPr>
        <p:txBody>
          <a:bodyPr/>
          <a:lstStyle/>
          <a:p>
            <a:pPr eaLnBrk="1" hangingPunct="1"/>
            <a:r>
              <a:rPr lang="en-GB" altLang="en-US" sz="2400"/>
              <a:t>‘What is distinctive about prison officer work is that it is based on, or requires, a sophisticated, dynamic and often subtle use of power, through enduring and challenging relationships which has effects on the recipients. This is highly skilled work. Competence in this area – in the use of authority – contributes most to prisoner perceptions of the quality of life in, or moral performance of, a prison’. </a:t>
            </a:r>
          </a:p>
          <a:p>
            <a:pPr eaLnBrk="1" hangingPunct="1"/>
            <a:r>
              <a:rPr lang="en-GB" altLang="en-US" sz="2400"/>
              <a:t>Liebling, A ‘Distinctions and distinctiveness in the work of prison officers: legitimacy and authority revisited’ </a:t>
            </a:r>
            <a:r>
              <a:rPr lang="en-GB" altLang="en-US" sz="2400" i="1"/>
              <a:t>European Journal of Criminology</a:t>
            </a:r>
            <a:r>
              <a:rPr lang="en-GB" altLang="en-US" sz="2400"/>
              <a:t> 8(6) 2011: 488.</a:t>
            </a:r>
          </a:p>
          <a:p>
            <a:pPr eaLnBrk="1" hangingPunct="1"/>
            <a:endParaRPr lang="en-GB" altLang="en-US"/>
          </a:p>
        </p:txBody>
      </p:sp>
      <p:sp>
        <p:nvSpPr>
          <p:cNvPr id="4" name="Rectangle 3"/>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49739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GB" altLang="en-US" sz="3600"/>
              <a:t>Thank you</a:t>
            </a:r>
            <a:r>
              <a:rPr lang="en-GB" altLang="en-US" sz="3600">
                <a:sym typeface="Wingdings" panose="05000000000000000000" pitchFamily="2" charset="2"/>
              </a:rPr>
              <a:t> ...</a:t>
            </a:r>
            <a:endParaRPr lang="en-GB" altLang="en-US" sz="3600"/>
          </a:p>
        </p:txBody>
      </p:sp>
      <p:sp>
        <p:nvSpPr>
          <p:cNvPr id="33795" name="Rectangle 3"/>
          <p:cNvSpPr>
            <a:spLocks noChangeArrowheads="1"/>
          </p:cNvSpPr>
          <p:nvPr/>
        </p:nvSpPr>
        <p:spPr bwMode="auto">
          <a:xfrm>
            <a:off x="5303841" y="2708276"/>
            <a:ext cx="12969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0000">
                <a:solidFill>
                  <a:srgbClr val="003E72"/>
                </a:solidFill>
                <a:sym typeface="Wingdings" panose="05000000000000000000" pitchFamily="2" charset="2"/>
              </a:rPr>
              <a:t></a:t>
            </a:r>
            <a:endParaRPr lang="en-GB" altLang="en-US" sz="10000">
              <a:solidFill>
                <a:srgbClr val="003E72"/>
              </a:solidFill>
            </a:endParaRPr>
          </a:p>
        </p:txBody>
      </p:sp>
      <p:sp>
        <p:nvSpPr>
          <p:cNvPr id="4" name="Rectangle 3"/>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236465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GB" altLang="en-US" sz="3200" dirty="0"/>
              <a:t>The story begins...</a:t>
            </a:r>
          </a:p>
        </p:txBody>
      </p:sp>
      <p:sp>
        <p:nvSpPr>
          <p:cNvPr id="8195" name="Content Placeholder 2"/>
          <p:cNvSpPr>
            <a:spLocks noGrp="1"/>
          </p:cNvSpPr>
          <p:nvPr>
            <p:ph idx="1"/>
          </p:nvPr>
        </p:nvSpPr>
        <p:spPr>
          <a:xfrm>
            <a:off x="2335576" y="1708152"/>
            <a:ext cx="7326217" cy="4067175"/>
          </a:xfrm>
        </p:spPr>
        <p:txBody>
          <a:bodyPr/>
          <a:lstStyle/>
          <a:p>
            <a:r>
              <a:rPr lang="en-GB" altLang="en-US" sz="2400" dirty="0"/>
              <a:t>Oiling the wheels (of a research project)</a:t>
            </a:r>
          </a:p>
          <a:p>
            <a:r>
              <a:rPr lang="en-GB" altLang="en-US" sz="2400" dirty="0"/>
              <a:t>Tea</a:t>
            </a:r>
          </a:p>
          <a:p>
            <a:r>
              <a:rPr lang="en-GB" altLang="en-US" sz="2400" dirty="0"/>
              <a:t>‘</a:t>
            </a:r>
            <a:r>
              <a:rPr lang="en-GB" altLang="en-US" sz="2400" dirty="0" err="1"/>
              <a:t>Jailcraft</a:t>
            </a:r>
            <a:r>
              <a:rPr lang="en-GB" altLang="en-US" sz="2400" dirty="0"/>
              <a:t>’</a:t>
            </a:r>
          </a:p>
          <a:p>
            <a:r>
              <a:rPr lang="en-GB" altLang="en-US" sz="2400" dirty="0"/>
              <a:t>The good use of authority</a:t>
            </a:r>
          </a:p>
          <a:p>
            <a:r>
              <a:rPr lang="en-GB" altLang="en-US" sz="2400" dirty="0"/>
              <a:t>Its ‘moral meaning’</a:t>
            </a:r>
          </a:p>
          <a:p>
            <a:r>
              <a:rPr lang="en-GB" altLang="en-US" sz="2400" dirty="0"/>
              <a:t>Politics, Criminology, Cambridge (and Oxford!): prison officers as ‘political philosophers in action’?</a:t>
            </a:r>
          </a:p>
        </p:txBody>
      </p:sp>
      <p:sp>
        <p:nvSpPr>
          <p:cNvPr id="6" name="Rectangle 5"/>
          <p:cNvSpPr/>
          <p:nvPr/>
        </p:nvSpPr>
        <p:spPr>
          <a:xfrm>
            <a:off x="-13063"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209970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03392" y="274639"/>
            <a:ext cx="9401611" cy="1282700"/>
          </a:xfrm>
          <a:noFill/>
        </p:spPr>
        <p:txBody>
          <a:bodyPr/>
          <a:lstStyle/>
          <a:p>
            <a:pPr eaLnBrk="1" hangingPunct="1"/>
            <a:r>
              <a:rPr lang="en-GB" altLang="en-US" sz="3200" dirty="0"/>
              <a:t>Prison officers matter far more than they realise</a:t>
            </a:r>
          </a:p>
        </p:txBody>
      </p:sp>
      <p:sp>
        <p:nvSpPr>
          <p:cNvPr id="7171" name="Rectangle 3"/>
          <p:cNvSpPr>
            <a:spLocks noGrp="1" noChangeArrowheads="1"/>
          </p:cNvSpPr>
          <p:nvPr>
            <p:ph idx="1"/>
          </p:nvPr>
        </p:nvSpPr>
        <p:spPr>
          <a:xfrm>
            <a:off x="1847851" y="1600200"/>
            <a:ext cx="8496300" cy="4997451"/>
          </a:xfrm>
        </p:spPr>
        <p:txBody>
          <a:bodyPr/>
          <a:lstStyle/>
          <a:p>
            <a:pPr eaLnBrk="1" hangingPunct="1">
              <a:defRPr/>
            </a:pPr>
            <a:endParaRPr lang="en-GB" altLang="en-US" dirty="0"/>
          </a:p>
          <a:p>
            <a:pPr marL="0" indent="0" eaLnBrk="1" hangingPunct="1">
              <a:buNone/>
              <a:defRPr/>
            </a:pPr>
            <a:endParaRPr lang="en-GB" altLang="en-US" dirty="0"/>
          </a:p>
          <a:p>
            <a:pPr eaLnBrk="1" hangingPunct="1">
              <a:defRPr/>
            </a:pPr>
            <a:r>
              <a:rPr lang="en-GB" altLang="en-US" sz="2400" dirty="0"/>
              <a:t>They contribute most (80%) to quality of life in prison</a:t>
            </a:r>
          </a:p>
          <a:p>
            <a:pPr eaLnBrk="1" hangingPunct="1">
              <a:defRPr/>
            </a:pPr>
            <a:r>
              <a:rPr lang="en-GB" altLang="en-US" sz="2400" dirty="0"/>
              <a:t>They are not ‘turnkeys’ but ‘gatekeepers’ and ‘peacekeepers’: figures with </a:t>
            </a:r>
            <a:r>
              <a:rPr lang="en-GB" altLang="en-US" sz="2400" i="1" dirty="0"/>
              <a:t>moral</a:t>
            </a:r>
            <a:r>
              <a:rPr lang="en-GB" altLang="en-US" sz="2400" dirty="0"/>
              <a:t> and </a:t>
            </a:r>
            <a:r>
              <a:rPr lang="en-GB" altLang="en-US" sz="2400" i="1" dirty="0"/>
              <a:t>instrumental</a:t>
            </a:r>
            <a:r>
              <a:rPr lang="en-GB" altLang="en-US" sz="2400" dirty="0"/>
              <a:t> power. </a:t>
            </a:r>
          </a:p>
          <a:p>
            <a:pPr eaLnBrk="1" hangingPunct="1">
              <a:defRPr/>
            </a:pPr>
            <a:endParaRPr lang="en-GB" altLang="en-US" dirty="0"/>
          </a:p>
          <a:p>
            <a:pPr eaLnBrk="1" hangingPunct="1">
              <a:defRPr/>
            </a:pPr>
            <a:endParaRPr lang="en-GB" altLang="en-US" dirty="0"/>
          </a:p>
        </p:txBody>
      </p:sp>
      <p:sp>
        <p:nvSpPr>
          <p:cNvPr id="4" name="Rectangle 3"/>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40872906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992318" y="228604"/>
            <a:ext cx="8675687" cy="1184275"/>
          </a:xfrm>
        </p:spPr>
        <p:txBody>
          <a:bodyPr/>
          <a:lstStyle/>
          <a:p>
            <a:pPr algn="ctr" eaLnBrk="1" hangingPunct="1"/>
            <a:r>
              <a:rPr lang="en-GB" altLang="en-US" sz="3200" dirty="0"/>
              <a:t>Books about prison officers at their best...</a:t>
            </a:r>
          </a:p>
        </p:txBody>
      </p:sp>
      <p:pic>
        <p:nvPicPr>
          <p:cNvPr id="11267" name="Picture 4" descr="prisonoffic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1844675"/>
            <a:ext cx="2592388" cy="338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p:cNvPicPr>
          <p:nvPr/>
        </p:nvPicPr>
        <p:blipFill>
          <a:blip r:embed="rId4">
            <a:extLst>
              <a:ext uri="{28A0092B-C50C-407E-A947-70E740481C1C}">
                <a14:useLocalDpi xmlns:a14="http://schemas.microsoft.com/office/drawing/2010/main" val="0"/>
              </a:ext>
            </a:extLst>
          </a:blip>
          <a:srcRect l="13356" t="2100" r="3314" b="8652"/>
          <a:stretch>
            <a:fillRect/>
          </a:stretch>
        </p:blipFill>
        <p:spPr bwMode="auto">
          <a:xfrm>
            <a:off x="6527800" y="1844675"/>
            <a:ext cx="2305051" cy="338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107766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1524004" y="333379"/>
            <a:ext cx="9041173" cy="6264275"/>
          </a:xfrm>
        </p:spPr>
        <p:txBody>
          <a:bodyPr/>
          <a:lstStyle/>
          <a:p>
            <a:pPr>
              <a:buFontTx/>
              <a:buNone/>
              <a:defRPr/>
            </a:pPr>
            <a:r>
              <a:rPr lang="en-GB" altLang="en-US" sz="2800" dirty="0"/>
              <a:t>	</a:t>
            </a:r>
            <a:r>
              <a:rPr lang="en-GB" altLang="en-US" sz="3200" b="1" dirty="0">
                <a:solidFill>
                  <a:schemeClr val="tx2"/>
                </a:solidFill>
                <a:latin typeface="+mj-lt"/>
                <a:ea typeface="+mj-ea"/>
                <a:cs typeface="+mj-cs"/>
              </a:rPr>
              <a:t>Their most important skills:</a:t>
            </a:r>
          </a:p>
          <a:p>
            <a:pPr>
              <a:defRPr/>
            </a:pPr>
            <a:endParaRPr lang="en-GB" altLang="en-US" dirty="0"/>
          </a:p>
          <a:p>
            <a:pPr lvl="1">
              <a:defRPr/>
            </a:pPr>
            <a:r>
              <a:rPr lang="en-GB" altLang="en-US" sz="2400" dirty="0"/>
              <a:t>‘Talk’ </a:t>
            </a:r>
          </a:p>
          <a:p>
            <a:pPr lvl="1">
              <a:defRPr/>
            </a:pPr>
            <a:r>
              <a:rPr lang="en-GB" altLang="en-US" sz="2400" dirty="0"/>
              <a:t>‘Presence’ (of a certain kind...)</a:t>
            </a:r>
          </a:p>
          <a:p>
            <a:pPr>
              <a:buFontTx/>
              <a:buNone/>
              <a:defRPr/>
            </a:pPr>
            <a:endParaRPr lang="en-GB" altLang="en-US" sz="2400" b="1" dirty="0">
              <a:solidFill>
                <a:schemeClr val="accent4">
                  <a:lumMod val="90000"/>
                  <a:lumOff val="10000"/>
                </a:schemeClr>
              </a:solidFill>
            </a:endParaRPr>
          </a:p>
          <a:p>
            <a:pPr>
              <a:buFontTx/>
              <a:buNone/>
              <a:defRPr/>
            </a:pPr>
            <a:r>
              <a:rPr lang="en-GB" altLang="en-US" sz="2400" b="1" dirty="0">
                <a:solidFill>
                  <a:schemeClr val="accent4">
                    <a:lumMod val="90000"/>
                    <a:lumOff val="10000"/>
                  </a:schemeClr>
                </a:solidFill>
              </a:rPr>
              <a:t>   Prison officers do things </a:t>
            </a:r>
            <a:r>
              <a:rPr lang="en-GB" altLang="en-US" sz="2400" b="1" dirty="0" err="1">
                <a:solidFill>
                  <a:schemeClr val="accent4">
                    <a:lumMod val="90000"/>
                    <a:lumOff val="10000"/>
                  </a:schemeClr>
                </a:solidFill>
              </a:rPr>
              <a:t>differently:</a:t>
            </a:r>
            <a:r>
              <a:rPr lang="en-GB" altLang="en-US" sz="2400" dirty="0" err="1">
                <a:solidFill>
                  <a:schemeClr val="tx2"/>
                </a:solidFill>
              </a:rPr>
              <a:t>fferently</a:t>
            </a:r>
            <a:endParaRPr lang="en-GB" altLang="en-US" sz="2400" dirty="0">
              <a:solidFill>
                <a:schemeClr val="tx2"/>
              </a:solidFill>
            </a:endParaRPr>
          </a:p>
          <a:p>
            <a:pPr lvl="1">
              <a:defRPr/>
            </a:pPr>
            <a:r>
              <a:rPr lang="en-GB" altLang="en-US" sz="2400" dirty="0"/>
              <a:t>Role model officers ... have clear boundaries, moral strength</a:t>
            </a:r>
          </a:p>
          <a:p>
            <a:pPr lvl="1">
              <a:defRPr/>
            </a:pPr>
            <a:r>
              <a:rPr lang="en-GB" altLang="en-US" sz="2400" dirty="0"/>
              <a:t>Neither lax nor over rule-bound.</a:t>
            </a:r>
          </a:p>
          <a:p>
            <a:pPr lvl="1">
              <a:defRPr/>
            </a:pPr>
            <a:endParaRPr lang="en-GB" altLang="en-US" sz="2800" dirty="0"/>
          </a:p>
          <a:p>
            <a:pPr>
              <a:defRPr/>
            </a:pPr>
            <a:endParaRPr lang="en-GB" altLang="en-US" dirty="0"/>
          </a:p>
          <a:p>
            <a:pPr>
              <a:buFontTx/>
              <a:buNone/>
              <a:defRPr/>
            </a:pPr>
            <a:r>
              <a:rPr lang="en-GB" altLang="en-US" dirty="0"/>
              <a:t>	</a:t>
            </a:r>
          </a:p>
        </p:txBody>
      </p:sp>
      <p:sp>
        <p:nvSpPr>
          <p:cNvPr id="3" name="Rectangle 2"/>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276448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en-GB" altLang="en-US" sz="3200" dirty="0"/>
              <a:t>Outstanding common sense?</a:t>
            </a:r>
          </a:p>
        </p:txBody>
      </p:sp>
      <p:pic>
        <p:nvPicPr>
          <p:cNvPr id="143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18" y="1844679"/>
            <a:ext cx="604837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147568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GB" altLang="en-US" sz="3200"/>
              <a:t>Peace-building</a:t>
            </a:r>
          </a:p>
        </p:txBody>
      </p:sp>
      <p:sp>
        <p:nvSpPr>
          <p:cNvPr id="16387" name="Content Placeholder 2"/>
          <p:cNvSpPr>
            <a:spLocks noGrp="1"/>
          </p:cNvSpPr>
          <p:nvPr>
            <p:ph idx="1"/>
          </p:nvPr>
        </p:nvSpPr>
        <p:spPr>
          <a:xfrm>
            <a:off x="1938970" y="1873408"/>
            <a:ext cx="8339768" cy="4067175"/>
          </a:xfrm>
        </p:spPr>
        <p:txBody>
          <a:bodyPr/>
          <a:lstStyle/>
          <a:p>
            <a:pPr marL="0" indent="0">
              <a:lnSpc>
                <a:spcPct val="125000"/>
              </a:lnSpc>
              <a:spcAft>
                <a:spcPts val="3000"/>
              </a:spcAft>
              <a:buNone/>
            </a:pPr>
            <a:r>
              <a:rPr lang="en-GB" altLang="en-US" sz="2800" dirty="0"/>
              <a:t>Prison staff are </a:t>
            </a:r>
            <a:r>
              <a:rPr lang="en-GB" altLang="en-US" sz="2800" i="1" dirty="0"/>
              <a:t>accomplishers</a:t>
            </a:r>
            <a:r>
              <a:rPr lang="en-GB" altLang="en-US" sz="2800" dirty="0"/>
              <a:t> rather than </a:t>
            </a:r>
            <a:r>
              <a:rPr lang="en-GB" altLang="en-US" sz="2800" i="1" dirty="0"/>
              <a:t>keepers</a:t>
            </a:r>
            <a:r>
              <a:rPr lang="en-GB" altLang="en-US" sz="2800" dirty="0"/>
              <a:t> of the peace – or order – in prison.</a:t>
            </a:r>
          </a:p>
          <a:p>
            <a:r>
              <a:rPr lang="en-GB" altLang="en-US" dirty="0"/>
              <a:t>See Liebling, A; Elliot, C.; and Price, D. (1999) ‘Appreciative Inquiry and Relationships in Prison’, </a:t>
            </a:r>
            <a:r>
              <a:rPr lang="en-GB" altLang="en-US" i="1" dirty="0"/>
              <a:t>Punishment and Society: The International Journal of Penology</a:t>
            </a:r>
            <a:r>
              <a:rPr lang="en-GB" altLang="en-US" dirty="0"/>
              <a:t> 1(1) pp 71-98.</a:t>
            </a:r>
          </a:p>
          <a:p>
            <a:r>
              <a:rPr lang="en-GB" altLang="en-US" dirty="0"/>
              <a:t>Liebling, A. (2000) ‘Prison Officers, Policing and the Use of Discretion’, </a:t>
            </a:r>
            <a:r>
              <a:rPr lang="en-GB" altLang="en-US" i="1" dirty="0"/>
              <a:t>Theoretical Criminology, </a:t>
            </a:r>
            <a:r>
              <a:rPr lang="en-GB" altLang="en-US" dirty="0"/>
              <a:t>4(3): 333-357.</a:t>
            </a:r>
          </a:p>
          <a:p>
            <a:pPr>
              <a:lnSpc>
                <a:spcPct val="150000"/>
              </a:lnSpc>
            </a:pPr>
            <a:endParaRPr lang="en-GB" altLang="en-US" dirty="0"/>
          </a:p>
          <a:p>
            <a:pPr>
              <a:lnSpc>
                <a:spcPct val="150000"/>
              </a:lnSpc>
            </a:pPr>
            <a:endParaRPr lang="en-GB" altLang="en-US" dirty="0"/>
          </a:p>
          <a:p>
            <a:pPr>
              <a:lnSpc>
                <a:spcPct val="150000"/>
              </a:lnSpc>
            </a:pPr>
            <a:endParaRPr lang="en-GB" altLang="en-US" dirty="0"/>
          </a:p>
        </p:txBody>
      </p:sp>
      <p:sp>
        <p:nvSpPr>
          <p:cNvPr id="4" name="Rectangle 3"/>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367740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08175" y="398463"/>
            <a:ext cx="8580439" cy="423863"/>
          </a:xfrm>
        </p:spPr>
        <p:txBody>
          <a:bodyPr/>
          <a:lstStyle/>
          <a:p>
            <a:pPr algn="ctr" eaLnBrk="1" hangingPunct="1"/>
            <a:r>
              <a:rPr lang="en-GB" altLang="en-US" sz="3200" dirty="0"/>
              <a:t>Good methods for studying prison officers</a:t>
            </a:r>
          </a:p>
        </p:txBody>
      </p:sp>
      <p:sp>
        <p:nvSpPr>
          <p:cNvPr id="17411" name="Content Placeholder 2"/>
          <p:cNvSpPr>
            <a:spLocks noGrp="1"/>
          </p:cNvSpPr>
          <p:nvPr>
            <p:ph idx="1"/>
          </p:nvPr>
        </p:nvSpPr>
        <p:spPr>
          <a:xfrm>
            <a:off x="1791368" y="2115778"/>
            <a:ext cx="8814051" cy="4067175"/>
          </a:xfrm>
        </p:spPr>
        <p:txBody>
          <a:bodyPr/>
          <a:lstStyle/>
          <a:p>
            <a:pPr eaLnBrk="1" hangingPunct="1">
              <a:lnSpc>
                <a:spcPct val="150000"/>
              </a:lnSpc>
            </a:pPr>
            <a:r>
              <a:rPr lang="en-GB" altLang="en-US" sz="2400" dirty="0"/>
              <a:t>Appreciative Inquiry: ‘tell me about your best day ever as a prison officer’ ...</a:t>
            </a:r>
          </a:p>
          <a:p>
            <a:pPr eaLnBrk="1" hangingPunct="1">
              <a:lnSpc>
                <a:spcPct val="150000"/>
              </a:lnSpc>
            </a:pPr>
            <a:r>
              <a:rPr lang="en-GB" altLang="en-US" sz="2400" dirty="0"/>
              <a:t>Shadowing: reveals ‘the gap’ between ‘the rules’ and ‘action’.</a:t>
            </a:r>
          </a:p>
          <a:p>
            <a:pPr eaLnBrk="1" hangingPunct="1">
              <a:lnSpc>
                <a:spcPct val="150000"/>
              </a:lnSpc>
            </a:pPr>
            <a:r>
              <a:rPr lang="en-GB" altLang="en-US" sz="2400" dirty="0"/>
              <a:t>Rules as </a:t>
            </a:r>
            <a:r>
              <a:rPr lang="en-GB" altLang="en-US" sz="2400" i="1" dirty="0"/>
              <a:t>resources</a:t>
            </a:r>
            <a:r>
              <a:rPr lang="en-GB" altLang="en-US" sz="2400" dirty="0"/>
              <a:t>; based on </a:t>
            </a:r>
            <a:r>
              <a:rPr lang="en-GB" altLang="en-US" sz="2400" i="1" dirty="0"/>
              <a:t>ideas</a:t>
            </a:r>
            <a:r>
              <a:rPr lang="en-GB" altLang="en-US" sz="2400" dirty="0"/>
              <a:t> about order.</a:t>
            </a:r>
          </a:p>
          <a:p>
            <a:pPr eaLnBrk="1" hangingPunct="1"/>
            <a:endParaRPr lang="en-GB" altLang="en-US" sz="2400" dirty="0"/>
          </a:p>
        </p:txBody>
      </p:sp>
      <p:sp>
        <p:nvSpPr>
          <p:cNvPr id="5" name="Rectangle 4"/>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353521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274642"/>
            <a:ext cx="8229600" cy="922337"/>
          </a:xfrm>
        </p:spPr>
        <p:txBody>
          <a:bodyPr/>
          <a:lstStyle/>
          <a:p>
            <a:pPr algn="ctr" eaLnBrk="1" hangingPunct="1"/>
            <a:r>
              <a:rPr lang="en-GB" altLang="en-US" sz="3200" dirty="0"/>
              <a:t>Control Review Committee (1984)</a:t>
            </a:r>
          </a:p>
        </p:txBody>
      </p:sp>
      <p:sp>
        <p:nvSpPr>
          <p:cNvPr id="18435" name="Rectangle 3"/>
          <p:cNvSpPr>
            <a:spLocks noGrp="1" noChangeArrowheads="1"/>
          </p:cNvSpPr>
          <p:nvPr>
            <p:ph idx="1"/>
          </p:nvPr>
        </p:nvSpPr>
        <p:spPr>
          <a:xfrm>
            <a:off x="1774826" y="1645474"/>
            <a:ext cx="8642351" cy="5111751"/>
          </a:xfrm>
        </p:spPr>
        <p:txBody>
          <a:bodyPr/>
          <a:lstStyle/>
          <a:p>
            <a:pPr eaLnBrk="1" hangingPunct="1">
              <a:lnSpc>
                <a:spcPct val="90000"/>
              </a:lnSpc>
            </a:pPr>
            <a:r>
              <a:rPr lang="en-GB" altLang="en-US" sz="2200" dirty="0"/>
              <a:t>“At the end of the day, nothing else that we can say will be as important as the general  proposition that </a:t>
            </a:r>
            <a:r>
              <a:rPr lang="en-GB" altLang="en-US" sz="2200" i="1" dirty="0"/>
              <a:t>relations between staff and prisoners are at the heart of the whole prison system</a:t>
            </a:r>
            <a:r>
              <a:rPr lang="en-GB" altLang="en-US" sz="2200" dirty="0"/>
              <a:t> and that control and security flow from getting that relationship right.” 	</a:t>
            </a:r>
          </a:p>
          <a:p>
            <a:pPr marL="0" indent="0" algn="ctr" eaLnBrk="1" hangingPunct="1">
              <a:lnSpc>
                <a:spcPct val="90000"/>
              </a:lnSpc>
              <a:spcAft>
                <a:spcPts val="3000"/>
              </a:spcAft>
              <a:buNone/>
            </a:pPr>
            <a:r>
              <a:rPr lang="en-GB" altLang="en-US" sz="2200" dirty="0"/>
              <a:t>(Home Office, 1984: para. 16).</a:t>
            </a:r>
          </a:p>
          <a:p>
            <a:pPr eaLnBrk="1" hangingPunct="1"/>
            <a:r>
              <a:rPr lang="en-GB" altLang="en-US" sz="2200" i="1" dirty="0"/>
              <a:t>Reformulated:</a:t>
            </a:r>
            <a:r>
              <a:rPr lang="en-GB" altLang="en-US" sz="2200" dirty="0"/>
              <a:t> “At the end of the day, nothing else that we can say will be as important as the general  proposition that ‘</a:t>
            </a:r>
            <a:r>
              <a:rPr lang="en-GB" altLang="en-US" sz="2200" i="1" dirty="0"/>
              <a:t>staff professionalism</a:t>
            </a:r>
            <a:r>
              <a:rPr lang="en-GB" altLang="en-US" sz="2200" dirty="0"/>
              <a:t>’ is</a:t>
            </a:r>
            <a:r>
              <a:rPr lang="en-GB" altLang="en-US" sz="2200" i="1" dirty="0"/>
              <a:t> at the heart of the whole prison system</a:t>
            </a:r>
            <a:r>
              <a:rPr lang="en-GB" altLang="en-US" sz="2200" dirty="0"/>
              <a:t> and that control and security flow from getting these right. </a:t>
            </a:r>
          </a:p>
          <a:p>
            <a:pPr eaLnBrk="1" hangingPunct="1">
              <a:buFontTx/>
              <a:buNone/>
            </a:pPr>
            <a:r>
              <a:rPr lang="en-GB" altLang="en-US" sz="2200" dirty="0"/>
              <a:t>				(Liebling 2011: 496)</a:t>
            </a:r>
          </a:p>
          <a:p>
            <a:pPr eaLnBrk="1" hangingPunct="1">
              <a:lnSpc>
                <a:spcPct val="90000"/>
              </a:lnSpc>
            </a:pPr>
            <a:endParaRPr lang="en-GB" altLang="en-US" sz="2800" dirty="0"/>
          </a:p>
        </p:txBody>
      </p:sp>
      <p:sp>
        <p:nvSpPr>
          <p:cNvPr id="4" name="Rectangle 3"/>
          <p:cNvSpPr/>
          <p:nvPr/>
        </p:nvSpPr>
        <p:spPr>
          <a:xfrm>
            <a:off x="0" y="6217920"/>
            <a:ext cx="12192000" cy="653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34" y="6316231"/>
            <a:ext cx="1971842" cy="456519"/>
          </a:xfrm>
          <a:prstGeom prst="rect">
            <a:avLst/>
          </a:prstGeom>
        </p:spPr>
      </p:pic>
    </p:spTree>
    <p:extLst>
      <p:ext uri="{BB962C8B-B14F-4D97-AF65-F5344CB8AC3E}">
        <p14:creationId xmlns:p14="http://schemas.microsoft.com/office/powerpoint/2010/main" val="991278233"/>
      </p:ext>
    </p:extLst>
  </p:cSld>
  <p:clrMapOvr>
    <a:masterClrMapping/>
  </p:clrMapOvr>
</p:sld>
</file>

<file path=ppt/theme/theme1.xml><?xml version="1.0" encoding="utf-8"?>
<a:theme xmlns:a="http://schemas.openxmlformats.org/drawingml/2006/main" name="2_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C3A1F09D01C04CB17CD8B2D36F804F" ma:contentTypeVersion="5" ma:contentTypeDescription="Create a new document." ma:contentTypeScope="" ma:versionID="baf6e6b207268338ce19e7d650d632dc">
  <xsd:schema xmlns:xsd="http://www.w3.org/2001/XMLSchema" xmlns:xs="http://www.w3.org/2001/XMLSchema" xmlns:p="http://schemas.microsoft.com/office/2006/metadata/properties" xmlns:ns2="a378372f-dfae-4caa-89fc-42e32de49bbb" xmlns:ns3="8ad2beb0-6f9c-4cdf-9dd1-66f46768e058" targetNamespace="http://schemas.microsoft.com/office/2006/metadata/properties" ma:root="true" ma:fieldsID="291f842eca9454f881cfcd1a3f80cb44" ns2:_="" ns3:_="">
    <xsd:import namespace="a378372f-dfae-4caa-89fc-42e32de49bbb"/>
    <xsd:import namespace="8ad2beb0-6f9c-4cdf-9dd1-66f46768e0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78372f-dfae-4caa-89fc-42e32de49b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d2beb0-6f9c-4cdf-9dd1-66f46768e05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CE4B58-0575-41F2-9AB2-3E988BB2608A}">
  <ds:schemaRefs>
    <ds:schemaRef ds:uri="http://schemas.microsoft.com/sharepoint/v3/contenttype/forms"/>
  </ds:schemaRefs>
</ds:datastoreItem>
</file>

<file path=customXml/itemProps2.xml><?xml version="1.0" encoding="utf-8"?>
<ds:datastoreItem xmlns:ds="http://schemas.openxmlformats.org/officeDocument/2006/customXml" ds:itemID="{C49EC35D-4AE4-472B-94E9-6C9B570034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78372f-dfae-4caa-89fc-42e32de49bbb"/>
    <ds:schemaRef ds:uri="8ad2beb0-6f9c-4cdf-9dd1-66f46768e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364BF6-22B9-47D8-B57E-21156299AEDF}">
  <ds:schemaRefs>
    <ds:schemaRef ds:uri="http://schemas.microsoft.com/office/infopath/2007/PartnerControls"/>
    <ds:schemaRef ds:uri="http://schemas.microsoft.com/office/2006/documentManagement/types"/>
    <ds:schemaRef ds:uri="http://www.w3.org/XML/1998/namespace"/>
    <ds:schemaRef ds:uri="a378372f-dfae-4caa-89fc-42e32de49bbb"/>
    <ds:schemaRef ds:uri="http://schemas.openxmlformats.org/package/2006/metadata/core-properties"/>
    <ds:schemaRef ds:uri="http://purl.org/dc/dcmitype/"/>
    <ds:schemaRef ds:uri="http://purl.org/dc/elements/1.1/"/>
    <ds:schemaRef ds:uri="http://purl.org/dc/terms/"/>
    <ds:schemaRef ds:uri="8ad2beb0-6f9c-4cdf-9dd1-66f46768e05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105</TotalTime>
  <Words>1822</Words>
  <Application>Microsoft Office PowerPoint</Application>
  <PresentationFormat>Widescreen</PresentationFormat>
  <Paragraphs>235</Paragraphs>
  <Slides>19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Bookman Old Style</vt:lpstr>
      <vt:lpstr>Calibri</vt:lpstr>
      <vt:lpstr>Monotype Sorts</vt:lpstr>
      <vt:lpstr>Times New Roman</vt:lpstr>
      <vt:lpstr>Wingdings</vt:lpstr>
      <vt:lpstr>2_blank</vt:lpstr>
      <vt:lpstr>3_blank</vt:lpstr>
      <vt:lpstr> Prison Officers at their Best</vt:lpstr>
      <vt:lpstr>The story begins...</vt:lpstr>
      <vt:lpstr>Prison officers matter far more than they realise</vt:lpstr>
      <vt:lpstr>Books about prison officers at their best...</vt:lpstr>
      <vt:lpstr>PowerPoint Presentation</vt:lpstr>
      <vt:lpstr>Outstanding common sense?</vt:lpstr>
      <vt:lpstr>Peace-building</vt:lpstr>
      <vt:lpstr>Good methods for studying prison officers</vt:lpstr>
      <vt:lpstr>Control Review Committee (1984)</vt:lpstr>
      <vt:lpstr>‘Moral dualism’</vt:lpstr>
      <vt:lpstr> Personal Development: An in-prison model 1 </vt:lpstr>
      <vt:lpstr>Models of order, safety, confidence/pride, prisoners ..</vt:lpstr>
      <vt:lpstr>A Typology of officer working personalities </vt:lpstr>
      <vt:lpstr>Good authority and outcomes</vt:lpstr>
      <vt:lpstr>Fairness</vt:lpstr>
      <vt:lpstr>Ross Harrison (1992)  ‘The Equality of Mercy’: </vt:lpstr>
      <vt:lpstr>Reading the situation right</vt:lpstr>
      <vt:lpstr>Conclusion and recap</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 Skilton</cp:lastModifiedBy>
  <cp:revision>23</cp:revision>
  <dcterms:modified xsi:type="dcterms:W3CDTF">2017-08-23T08:48:33Z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0x010100E9C3A1F09D01C04CB17CD8B2D36F804F</vt:lpwstr>
  </property>
</Properties>
</file>