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6.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2.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8"/>
  </p:notesMasterIdLst>
  <p:sldIdLst>
    <p:sldId id="256" r:id="rId2"/>
    <p:sldId id="257" r:id="rId3"/>
    <p:sldId id="258" r:id="rId4"/>
    <p:sldId id="259" r:id="rId5"/>
    <p:sldId id="261" r:id="rId6"/>
    <p:sldId id="260" r:id="rId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2734" autoAdjust="0"/>
  </p:normalViewPr>
  <p:slideViewPr>
    <p:cSldViewPr>
      <p:cViewPr varScale="1">
        <p:scale>
          <a:sx n="56" d="100"/>
          <a:sy n="56" d="100"/>
        </p:scale>
        <p:origin x="-236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17EC7E7E-28A0-47D2-83EF-DC7810BD45D7}" type="datetimeFigureOut">
              <a:rPr lang="en-GB" smtClean="0"/>
              <a:t>04/11/2015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3AAF238-52BD-4C74-9ADC-7D37077D1802}" type="slidenum">
              <a:rPr lang="en-GB" smtClean="0"/>
              <a:t>‹#›</a:t>
            </a:fld>
            <a:endParaRPr lang="en-GB"/>
          </a:p>
        </p:txBody>
      </p:sp>
    </p:spTree>
    <p:extLst>
      <p:ext uri="{BB962C8B-B14F-4D97-AF65-F5344CB8AC3E}">
        <p14:creationId xmlns:p14="http://schemas.microsoft.com/office/powerpoint/2010/main" val="1011374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600" b="1" dirty="0" smtClean="0"/>
              <a:t>Introductions</a:t>
            </a:r>
          </a:p>
          <a:p>
            <a:endParaRPr lang="en-GB" sz="1600" dirty="0" smtClean="0"/>
          </a:p>
          <a:p>
            <a:r>
              <a:rPr lang="en-GB" sz="1600" dirty="0" smtClean="0"/>
              <a:t>My name is Paul </a:t>
            </a:r>
            <a:r>
              <a:rPr lang="en-GB" sz="1600" dirty="0" err="1" smtClean="0"/>
              <a:t>Goodridge</a:t>
            </a:r>
            <a:r>
              <a:rPr lang="en-GB" sz="1600" dirty="0" smtClean="0"/>
              <a:t>, and I am an operational manager at HMP/ YOI </a:t>
            </a:r>
            <a:r>
              <a:rPr lang="en-GB" sz="1600" dirty="0" err="1" smtClean="0"/>
              <a:t>Parc</a:t>
            </a:r>
            <a:r>
              <a:rPr lang="en-GB" sz="1600" dirty="0" smtClean="0"/>
              <a:t> in Bridgend.</a:t>
            </a:r>
          </a:p>
          <a:p>
            <a:r>
              <a:rPr lang="en-GB" sz="1600" dirty="0" smtClean="0"/>
              <a:t>I have worked at HMP/ YOI </a:t>
            </a:r>
            <a:r>
              <a:rPr lang="en-GB" sz="1600" dirty="0" err="1" smtClean="0"/>
              <a:t>Parc</a:t>
            </a:r>
            <a:r>
              <a:rPr lang="en-GB" sz="1600" dirty="0" smtClean="0"/>
              <a:t> for 18 years, in various ranks and roles, and currently I am the Older Prisoner and Disabilities Manager, and also manage the Assisted Living Unit.</a:t>
            </a:r>
          </a:p>
          <a:p>
            <a:endParaRPr lang="en-GB" sz="1600" dirty="0" smtClean="0"/>
          </a:p>
          <a:p>
            <a:r>
              <a:rPr lang="en-GB" sz="1600" dirty="0" smtClean="0"/>
              <a:t>I have lead the development and implementation of Palliative &amp; End of Life Care and Dementia Pathways, </a:t>
            </a:r>
            <a:r>
              <a:rPr lang="en-GB" sz="1600" dirty="0" smtClean="0"/>
              <a:t>locally, member </a:t>
            </a:r>
            <a:r>
              <a:rPr lang="en-GB" sz="1600" dirty="0" smtClean="0"/>
              <a:t>of Steering Group Committee (OHRN &amp; NHS project) on older prisoner social and clinical needs assessment </a:t>
            </a:r>
            <a:r>
              <a:rPr lang="en-GB" sz="1600" dirty="0" smtClean="0"/>
              <a:t>and Training </a:t>
            </a:r>
            <a:r>
              <a:rPr lang="en-GB" sz="1600" dirty="0" smtClean="0"/>
              <a:t>facilitator in ‘Best Practice in Dementia Care’ with DSDC, Stirling </a:t>
            </a:r>
            <a:r>
              <a:rPr lang="en-GB" sz="1600" dirty="0" smtClean="0"/>
              <a:t>University,</a:t>
            </a:r>
            <a:r>
              <a:rPr lang="en-GB" sz="1600" baseline="0" dirty="0" smtClean="0"/>
              <a:t> but that’s enough about me.</a:t>
            </a:r>
            <a:endParaRPr lang="en-GB" sz="1600" dirty="0" smtClean="0"/>
          </a:p>
          <a:p>
            <a:endParaRPr lang="en-GB" dirty="0"/>
          </a:p>
        </p:txBody>
      </p:sp>
      <p:sp>
        <p:nvSpPr>
          <p:cNvPr id="4" name="Slide Number Placeholder 3"/>
          <p:cNvSpPr>
            <a:spLocks noGrp="1"/>
          </p:cNvSpPr>
          <p:nvPr>
            <p:ph type="sldNum" sz="quarter" idx="10"/>
          </p:nvPr>
        </p:nvSpPr>
        <p:spPr/>
        <p:txBody>
          <a:bodyPr/>
          <a:lstStyle/>
          <a:p>
            <a:fld id="{D3AAF238-52BD-4C74-9ADC-7D37077D1802}" type="slidenum">
              <a:rPr lang="en-GB" smtClean="0"/>
              <a:t>1</a:t>
            </a:fld>
            <a:endParaRPr lang="en-GB"/>
          </a:p>
        </p:txBody>
      </p:sp>
    </p:spTree>
    <p:extLst>
      <p:ext uri="{BB962C8B-B14F-4D97-AF65-F5344CB8AC3E}">
        <p14:creationId xmlns:p14="http://schemas.microsoft.com/office/powerpoint/2010/main" val="12858279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600" dirty="0" smtClean="0"/>
              <a:t>Objective</a:t>
            </a:r>
          </a:p>
          <a:p>
            <a:endParaRPr lang="en-GB" sz="1600" dirty="0" smtClean="0"/>
          </a:p>
          <a:p>
            <a:r>
              <a:rPr lang="en-GB" sz="1600" dirty="0" smtClean="0"/>
              <a:t>The ALU (Assisted Living Unit) is designed to meet the needs of an ageing population with complex clinical and social needs i.e. Palliative and end of life, various types of dementia, Parkinson’s etc. whilst providing support and care within a proactive and socially inclusive environment. But this</a:t>
            </a:r>
            <a:r>
              <a:rPr lang="en-GB" sz="1600" baseline="0" dirty="0" smtClean="0"/>
              <a:t> is the end result, and getting there was an interesting journey</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D3AAF238-52BD-4C74-9ADC-7D37077D1802}" type="slidenum">
              <a:rPr lang="en-GB" smtClean="0"/>
              <a:t>2</a:t>
            </a:fld>
            <a:endParaRPr lang="en-GB"/>
          </a:p>
        </p:txBody>
      </p:sp>
    </p:spTree>
    <p:extLst>
      <p:ext uri="{BB962C8B-B14F-4D97-AF65-F5344CB8AC3E}">
        <p14:creationId xmlns:p14="http://schemas.microsoft.com/office/powerpoint/2010/main" val="11605069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600" b="1" dirty="0" smtClean="0"/>
              <a:t>At Risk Population </a:t>
            </a:r>
          </a:p>
          <a:p>
            <a:endParaRPr lang="en-GB" sz="1600" dirty="0" smtClean="0"/>
          </a:p>
          <a:p>
            <a:pPr marL="171450" indent="-171450">
              <a:buFont typeface="Arial" panose="020B0604020202020204" pitchFamily="34" charset="0"/>
              <a:buChar char="•"/>
            </a:pPr>
            <a:r>
              <a:rPr lang="en-GB" sz="1600" dirty="0" smtClean="0"/>
              <a:t>The prison was experiencing an</a:t>
            </a:r>
            <a:r>
              <a:rPr lang="en-GB" sz="1600" baseline="0" dirty="0" smtClean="0"/>
              <a:t> explosion of older prisoners, who were found to be disengaged.</a:t>
            </a:r>
          </a:p>
          <a:p>
            <a:pPr marL="171450" indent="-171450">
              <a:buFont typeface="Arial" panose="020B0604020202020204" pitchFamily="34" charset="0"/>
              <a:buChar char="•"/>
            </a:pPr>
            <a:r>
              <a:rPr lang="en-GB" sz="1600" baseline="0" dirty="0" smtClean="0"/>
              <a:t>An increase in complex clinical and social care needs.</a:t>
            </a:r>
          </a:p>
          <a:p>
            <a:pPr marL="171450" indent="-171450">
              <a:buFont typeface="Arial" panose="020B0604020202020204" pitchFamily="34" charset="0"/>
              <a:buChar char="•"/>
            </a:pPr>
            <a:r>
              <a:rPr lang="en-GB" sz="1600" baseline="0" dirty="0" smtClean="0"/>
              <a:t>An increase in hospital escorts and </a:t>
            </a:r>
            <a:r>
              <a:rPr lang="en-GB" sz="1600" baseline="0" dirty="0" err="1" smtClean="0"/>
              <a:t>bedwatches</a:t>
            </a:r>
            <a:r>
              <a:rPr lang="en-GB" sz="1600" baseline="0" dirty="0" smtClean="0"/>
              <a:t> – resource implication.</a:t>
            </a:r>
          </a:p>
          <a:p>
            <a:pPr marL="171450" indent="-171450">
              <a:buFont typeface="Arial" panose="020B0604020202020204" pitchFamily="34" charset="0"/>
              <a:buChar char="•"/>
            </a:pPr>
            <a:endParaRPr lang="en-GB" sz="1600" dirty="0" smtClean="0"/>
          </a:p>
          <a:p>
            <a:r>
              <a:rPr lang="en-GB" sz="1600" b="1" dirty="0" smtClean="0"/>
              <a:t>Impact</a:t>
            </a:r>
          </a:p>
          <a:p>
            <a:endParaRPr lang="en-GB" sz="1600" dirty="0" smtClean="0"/>
          </a:p>
          <a:p>
            <a:pPr marL="171450" indent="-171450">
              <a:buFont typeface="Arial" panose="020B0604020202020204" pitchFamily="34" charset="0"/>
              <a:buChar char="•"/>
            </a:pPr>
            <a:r>
              <a:rPr lang="en-GB" sz="1600" dirty="0" smtClean="0"/>
              <a:t>Operational</a:t>
            </a:r>
            <a:r>
              <a:rPr lang="en-GB" sz="1600" baseline="0" dirty="0" smtClean="0"/>
              <a:t> staff were overwhelmed, due to a lack of knowledge, understanding. Staff believed that prisoners with such needs should be managed </a:t>
            </a:r>
            <a:r>
              <a:rPr lang="en-GB" sz="1600" baseline="0" dirty="0" smtClean="0"/>
              <a:t>clinically, clinical teams believed that it was a social care matter.</a:t>
            </a:r>
            <a:endParaRPr lang="en-GB" sz="1600" baseline="0" dirty="0" smtClean="0"/>
          </a:p>
          <a:p>
            <a:pPr marL="171450" indent="-171450">
              <a:buFont typeface="Arial" panose="020B0604020202020204" pitchFamily="34" charset="0"/>
              <a:buChar char="•"/>
            </a:pPr>
            <a:r>
              <a:rPr lang="en-GB" sz="1600" baseline="0" dirty="0" smtClean="0"/>
              <a:t>Service provision and application was patchy, inconsistent and </a:t>
            </a:r>
            <a:r>
              <a:rPr lang="en-GB" sz="1600" baseline="0" dirty="0" smtClean="0"/>
              <a:t>failed to meet </a:t>
            </a:r>
            <a:r>
              <a:rPr lang="en-GB" sz="1600" baseline="0" dirty="0" smtClean="0"/>
              <a:t>the needs of this population cohort</a:t>
            </a:r>
          </a:p>
          <a:p>
            <a:pPr marL="171450" indent="-171450">
              <a:buFont typeface="Arial" panose="020B0604020202020204" pitchFamily="34" charset="0"/>
              <a:buChar char="•"/>
            </a:pPr>
            <a:r>
              <a:rPr lang="en-GB" sz="1600" baseline="0" dirty="0" smtClean="0"/>
              <a:t>Resulted in the most vulnerable at a greater risk </a:t>
            </a:r>
            <a:endParaRPr lang="en-GB" sz="1600" dirty="0" smtClean="0"/>
          </a:p>
          <a:p>
            <a:pPr marL="171450" indent="-171450">
              <a:buFont typeface="Arial" panose="020B0604020202020204" pitchFamily="34" charset="0"/>
              <a:buChar char="•"/>
            </a:pPr>
            <a:r>
              <a:rPr lang="en-GB" sz="1600" dirty="0" smtClean="0"/>
              <a:t>Older prisoner's reported that they felt isolated and withdrew themselves</a:t>
            </a:r>
          </a:p>
          <a:p>
            <a:pPr marL="171450" indent="-171450">
              <a:buFont typeface="Arial" panose="020B0604020202020204" pitchFamily="34" charset="0"/>
              <a:buChar char="•"/>
            </a:pPr>
            <a:r>
              <a:rPr lang="en-GB" sz="1600" dirty="0" smtClean="0"/>
              <a:t>Impacted</a:t>
            </a:r>
            <a:r>
              <a:rPr lang="en-GB" sz="1600" baseline="0" dirty="0" smtClean="0"/>
              <a:t> on their mental health</a:t>
            </a:r>
          </a:p>
          <a:p>
            <a:pPr marL="171450" indent="-171450">
              <a:buFont typeface="Arial" panose="020B0604020202020204" pitchFamily="34" charset="0"/>
              <a:buChar char="•"/>
            </a:pPr>
            <a:r>
              <a:rPr lang="en-GB" sz="1600" baseline="0" dirty="0" smtClean="0"/>
              <a:t>Increase in negative self worth</a:t>
            </a:r>
            <a:endParaRPr lang="en-GB" sz="1600" dirty="0"/>
          </a:p>
        </p:txBody>
      </p:sp>
      <p:sp>
        <p:nvSpPr>
          <p:cNvPr id="4" name="Slide Number Placeholder 3"/>
          <p:cNvSpPr>
            <a:spLocks noGrp="1"/>
          </p:cNvSpPr>
          <p:nvPr>
            <p:ph type="sldNum" sz="quarter" idx="10"/>
          </p:nvPr>
        </p:nvSpPr>
        <p:spPr/>
        <p:txBody>
          <a:bodyPr/>
          <a:lstStyle/>
          <a:p>
            <a:fld id="{D3AAF238-52BD-4C74-9ADC-7D37077D1802}" type="slidenum">
              <a:rPr lang="en-GB" smtClean="0"/>
              <a:t>3</a:t>
            </a:fld>
            <a:endParaRPr lang="en-GB"/>
          </a:p>
        </p:txBody>
      </p:sp>
    </p:spTree>
    <p:extLst>
      <p:ext uri="{BB962C8B-B14F-4D97-AF65-F5344CB8AC3E}">
        <p14:creationId xmlns:p14="http://schemas.microsoft.com/office/powerpoint/2010/main" val="1593309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600" b="1" dirty="0" smtClean="0"/>
              <a:t>Buy-In</a:t>
            </a:r>
          </a:p>
          <a:p>
            <a:endParaRPr lang="en-GB" sz="1600" dirty="0" smtClean="0"/>
          </a:p>
          <a:p>
            <a:pPr marL="171450" indent="-171450">
              <a:buFont typeface="Arial" panose="020B0604020202020204" pitchFamily="34" charset="0"/>
              <a:buChar char="•"/>
            </a:pPr>
            <a:r>
              <a:rPr lang="en-GB" sz="1600" dirty="0" smtClean="0"/>
              <a:t>From the ‘top’ – to preserve its aims and objectives</a:t>
            </a:r>
          </a:p>
          <a:p>
            <a:pPr marL="171450" indent="-171450">
              <a:buFont typeface="Arial" panose="020B0604020202020204" pitchFamily="34" charset="0"/>
              <a:buChar char="•"/>
            </a:pPr>
            <a:r>
              <a:rPr lang="en-GB" sz="1600" dirty="0" smtClean="0"/>
              <a:t>Departmental – to ensure that the role of the unit is understood.</a:t>
            </a:r>
          </a:p>
          <a:p>
            <a:pPr marL="171450" indent="-171450">
              <a:buFont typeface="Arial" panose="020B0604020202020204" pitchFamily="34" charset="0"/>
              <a:buChar char="•"/>
            </a:pPr>
            <a:r>
              <a:rPr lang="en-GB" sz="1600" baseline="0" dirty="0" smtClean="0"/>
              <a:t>Prisoners – initial engagement help to align expectations but also understand their experiences.</a:t>
            </a:r>
          </a:p>
          <a:p>
            <a:pPr marL="171450" indent="-171450">
              <a:buFont typeface="Arial" panose="020B0604020202020204" pitchFamily="34" charset="0"/>
              <a:buChar char="•"/>
            </a:pPr>
            <a:r>
              <a:rPr lang="en-GB" sz="1600" dirty="0" smtClean="0"/>
              <a:t>ALU Staff selection – critical area, correctly selected for their enhanced skills, willing to learn and develop</a:t>
            </a:r>
          </a:p>
          <a:p>
            <a:pPr marL="171450" indent="-171450">
              <a:buFont typeface="Arial" panose="020B0604020202020204" pitchFamily="34" charset="0"/>
              <a:buChar char="•"/>
            </a:pPr>
            <a:endParaRPr lang="en-GB" sz="1600" dirty="0" smtClean="0"/>
          </a:p>
          <a:p>
            <a:r>
              <a:rPr lang="en-GB" sz="1600" b="1" dirty="0" smtClean="0"/>
              <a:t>Service Development</a:t>
            </a:r>
          </a:p>
          <a:p>
            <a:endParaRPr lang="en-GB" sz="1600" dirty="0" smtClean="0"/>
          </a:p>
          <a:p>
            <a:pPr marL="171450" indent="-171450">
              <a:buFont typeface="Arial" panose="020B0604020202020204" pitchFamily="34" charset="0"/>
              <a:buChar char="•"/>
            </a:pPr>
            <a:r>
              <a:rPr lang="en-GB" sz="1600" baseline="0" dirty="0" smtClean="0"/>
              <a:t>Bringing together key external groups who have the knowledge and appetite to develop services within the custodial environment.</a:t>
            </a:r>
          </a:p>
          <a:p>
            <a:pPr marL="171450" indent="-171450">
              <a:buFont typeface="Arial" panose="020B0604020202020204" pitchFamily="34" charset="0"/>
              <a:buChar char="•"/>
            </a:pPr>
            <a:r>
              <a:rPr lang="en-GB" sz="1600" baseline="0" dirty="0" smtClean="0"/>
              <a:t>Adopting a Person Centred approach to care, which led to the introduction of Supported Living Plans and after trialling was extended to the whole prison. “a symbiotic approach to social and clinical care”, to connect staff to individuals’ care and keep their “voice at the heart of all matters.”</a:t>
            </a:r>
          </a:p>
          <a:p>
            <a:pPr marL="171450" indent="-171450">
              <a:buFont typeface="Arial" panose="020B0604020202020204" pitchFamily="34" charset="0"/>
              <a:buChar char="•"/>
            </a:pPr>
            <a:r>
              <a:rPr lang="en-GB" sz="1600" baseline="0" dirty="0" smtClean="0"/>
              <a:t>Work with those who’s lives you want to improve – what works what doesn't. Working with the older prisoner population gave an insight into their fears, expectations and needs.</a:t>
            </a:r>
          </a:p>
          <a:p>
            <a:pPr marL="171450" indent="-171450">
              <a:buFont typeface="Arial" panose="020B0604020202020204" pitchFamily="34" charset="0"/>
              <a:buChar char="•"/>
            </a:pPr>
            <a:r>
              <a:rPr lang="en-GB" sz="1600" baseline="0" dirty="0" smtClean="0"/>
              <a:t>Review – test that processes and procedures are fit for purpose. For those who were end of life, we invited Macmillan in to examine service provision.</a:t>
            </a:r>
          </a:p>
          <a:p>
            <a:pPr marL="171450" indent="-171450">
              <a:buFont typeface="Arial" panose="020B0604020202020204" pitchFamily="34" charset="0"/>
              <a:buChar char="•"/>
            </a:pPr>
            <a:endParaRPr lang="en-GB" sz="1600" baseline="0" dirty="0" smtClean="0"/>
          </a:p>
          <a:p>
            <a:r>
              <a:rPr lang="en-GB" sz="1600" b="1" dirty="0" smtClean="0"/>
              <a:t>Training</a:t>
            </a:r>
          </a:p>
          <a:p>
            <a:endParaRPr lang="en-GB" sz="1600" dirty="0" smtClean="0"/>
          </a:p>
          <a:p>
            <a:pPr marL="171450" indent="-171450">
              <a:buFont typeface="Arial" panose="020B0604020202020204" pitchFamily="34" charset="0"/>
              <a:buChar char="•"/>
            </a:pPr>
            <a:r>
              <a:rPr lang="en-GB" sz="1600" dirty="0" smtClean="0"/>
              <a:t>Staff sent to work in a care home for a day </a:t>
            </a:r>
          </a:p>
          <a:p>
            <a:pPr marL="171450" indent="-171450">
              <a:buFont typeface="Arial" panose="020B0604020202020204" pitchFamily="34" charset="0"/>
              <a:buChar char="•"/>
            </a:pPr>
            <a:r>
              <a:rPr lang="en-GB" sz="1600" dirty="0" smtClean="0"/>
              <a:t>Age training with </a:t>
            </a:r>
            <a:r>
              <a:rPr lang="en-GB" sz="1600" dirty="0" err="1" smtClean="0"/>
              <a:t>AgeCymru</a:t>
            </a:r>
            <a:r>
              <a:rPr lang="en-GB" sz="1600" dirty="0" smtClean="0"/>
              <a:t> </a:t>
            </a:r>
          </a:p>
          <a:p>
            <a:pPr marL="171450" indent="-171450">
              <a:buFont typeface="Arial" panose="020B0604020202020204" pitchFamily="34" charset="0"/>
              <a:buChar char="•"/>
            </a:pPr>
            <a:r>
              <a:rPr lang="en-GB" sz="1600" dirty="0" smtClean="0"/>
              <a:t>Macmillan</a:t>
            </a:r>
          </a:p>
          <a:p>
            <a:pPr marL="171450" indent="-171450">
              <a:buFont typeface="Arial" panose="020B0604020202020204" pitchFamily="34" charset="0"/>
              <a:buChar char="•"/>
            </a:pPr>
            <a:r>
              <a:rPr lang="en-GB" sz="1600" dirty="0" smtClean="0"/>
              <a:t>Alzheimer's Society</a:t>
            </a:r>
            <a:r>
              <a:rPr lang="en-GB" sz="1600" baseline="0" dirty="0" smtClean="0"/>
              <a:t> </a:t>
            </a:r>
          </a:p>
          <a:p>
            <a:pPr marL="171450" indent="-171450">
              <a:buFont typeface="Arial" panose="020B0604020202020204" pitchFamily="34" charset="0"/>
              <a:buChar char="•"/>
            </a:pPr>
            <a:r>
              <a:rPr lang="en-GB" sz="1600" baseline="0" dirty="0" smtClean="0"/>
              <a:t>DSDC</a:t>
            </a:r>
            <a:endParaRPr lang="en-GB" sz="1600" dirty="0" smtClean="0"/>
          </a:p>
          <a:p>
            <a:endParaRPr lang="en-GB" sz="1600" dirty="0" smtClean="0"/>
          </a:p>
          <a:p>
            <a:r>
              <a:rPr lang="en-GB" sz="1600" b="1" dirty="0" smtClean="0"/>
              <a:t>Internal Alignment</a:t>
            </a:r>
          </a:p>
          <a:p>
            <a:endParaRPr lang="en-GB" sz="1600" b="1" dirty="0" smtClean="0"/>
          </a:p>
          <a:p>
            <a:pPr marL="171450" indent="-171450">
              <a:buFont typeface="Arial" panose="020B0604020202020204" pitchFamily="34" charset="0"/>
              <a:buChar char="•"/>
            </a:pPr>
            <a:r>
              <a:rPr lang="en-GB" sz="1600" b="0" dirty="0" smtClean="0"/>
              <a:t>The</a:t>
            </a:r>
            <a:r>
              <a:rPr lang="en-GB" sz="1600" b="0" baseline="0" dirty="0" smtClean="0"/>
              <a:t> introduction of the CVOP – which included Chaplaincy, ALU staff, OMU staff, GP’s and other Healthcare staff as mandatory, with external experts (Macmillan etc.), Security and the prisoner's family on a case by case basis.</a:t>
            </a:r>
            <a:endParaRPr lang="en-GB" sz="1600" b="0" dirty="0" smtClean="0"/>
          </a:p>
          <a:p>
            <a:pPr marL="171450" indent="-171450">
              <a:buFont typeface="Arial" panose="020B0604020202020204" pitchFamily="34" charset="0"/>
              <a:buChar char="•"/>
            </a:pPr>
            <a:endParaRPr lang="en-GB" sz="1600" b="1" dirty="0" smtClean="0"/>
          </a:p>
          <a:p>
            <a:endParaRPr lang="en-GB" sz="1600" dirty="0"/>
          </a:p>
        </p:txBody>
      </p:sp>
      <p:sp>
        <p:nvSpPr>
          <p:cNvPr id="4" name="Slide Number Placeholder 3"/>
          <p:cNvSpPr>
            <a:spLocks noGrp="1"/>
          </p:cNvSpPr>
          <p:nvPr>
            <p:ph type="sldNum" sz="quarter" idx="10"/>
          </p:nvPr>
        </p:nvSpPr>
        <p:spPr/>
        <p:txBody>
          <a:bodyPr/>
          <a:lstStyle/>
          <a:p>
            <a:fld id="{D3AAF238-52BD-4C74-9ADC-7D37077D1802}" type="slidenum">
              <a:rPr lang="en-GB" smtClean="0"/>
              <a:t>4</a:t>
            </a:fld>
            <a:endParaRPr lang="en-GB"/>
          </a:p>
        </p:txBody>
      </p:sp>
    </p:spTree>
    <p:extLst>
      <p:ext uri="{BB962C8B-B14F-4D97-AF65-F5344CB8AC3E}">
        <p14:creationId xmlns:p14="http://schemas.microsoft.com/office/powerpoint/2010/main" val="22358044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600" b="1" dirty="0" smtClean="0"/>
              <a:t>Evaluation &amp; Planning</a:t>
            </a:r>
          </a:p>
          <a:p>
            <a:endParaRPr lang="en-GB" sz="1600" dirty="0" smtClean="0"/>
          </a:p>
          <a:p>
            <a:pPr marL="171450" indent="-171450">
              <a:buFont typeface="Arial" panose="020B0604020202020204" pitchFamily="34" charset="0"/>
              <a:buChar char="•"/>
            </a:pPr>
            <a:r>
              <a:rPr lang="en-GB" sz="1600" dirty="0" smtClean="0"/>
              <a:t>Important to understand the needs of the older</a:t>
            </a:r>
            <a:r>
              <a:rPr lang="en-GB" sz="1600" baseline="0" dirty="0" smtClean="0"/>
              <a:t> prisoner population, if you group older prisoner’s together just on age they are more likely to age quicker than those who have access to a multi-generation population group. Proven research.</a:t>
            </a:r>
          </a:p>
          <a:p>
            <a:pPr marL="171450" indent="-171450">
              <a:buFont typeface="Arial" panose="020B0604020202020204" pitchFamily="34" charset="0"/>
              <a:buChar char="•"/>
            </a:pPr>
            <a:r>
              <a:rPr lang="en-GB" sz="1600" baseline="0" dirty="0" smtClean="0"/>
              <a:t>Always have in mind that we must ensure that the purpose is to meet the needs of the individual rather than duplicating an example of good practice</a:t>
            </a:r>
          </a:p>
          <a:p>
            <a:pPr marL="171450" indent="-171450">
              <a:buFont typeface="Arial" panose="020B0604020202020204" pitchFamily="34" charset="0"/>
              <a:buChar char="•"/>
            </a:pPr>
            <a:r>
              <a:rPr lang="en-GB" sz="1600" baseline="0" dirty="0" smtClean="0"/>
              <a:t>Understand and compare service provision with community based models which should compliment and integrate into current care planning and provision</a:t>
            </a:r>
          </a:p>
          <a:p>
            <a:pPr marL="171450" indent="-171450">
              <a:buFont typeface="Arial" panose="020B0604020202020204" pitchFamily="34" charset="0"/>
              <a:buChar char="•"/>
            </a:pPr>
            <a:r>
              <a:rPr lang="en-GB" sz="1600" baseline="0" dirty="0" smtClean="0"/>
              <a:t>Be realistic – Rome wasn’t build in a day.</a:t>
            </a:r>
          </a:p>
          <a:p>
            <a:pPr marL="171450" indent="-171450">
              <a:buFont typeface="Arial" panose="020B0604020202020204" pitchFamily="34" charset="0"/>
              <a:buChar char="•"/>
            </a:pPr>
            <a:r>
              <a:rPr lang="en-GB" sz="1600" baseline="0" dirty="0" smtClean="0"/>
              <a:t>Examine resource implications – probably the biggest hurdle. We were fortunate that the majority of work was provided free, including some health training </a:t>
            </a:r>
            <a:r>
              <a:rPr lang="en-GB" sz="1600" baseline="0" dirty="0" err="1" smtClean="0"/>
              <a:t>ie</a:t>
            </a:r>
            <a:r>
              <a:rPr lang="en-GB" sz="1600" baseline="0" dirty="0" smtClean="0"/>
              <a:t>. Syringe Driver training</a:t>
            </a:r>
          </a:p>
          <a:p>
            <a:pPr marL="171450" indent="-171450">
              <a:buFont typeface="Arial" panose="020B0604020202020204" pitchFamily="34" charset="0"/>
              <a:buChar char="•"/>
            </a:pPr>
            <a:endParaRPr lang="en-GB" sz="1600" baseline="0" dirty="0" smtClean="0"/>
          </a:p>
          <a:p>
            <a:r>
              <a:rPr lang="en-GB" sz="1600" b="1" dirty="0" smtClean="0"/>
              <a:t>Third Sector</a:t>
            </a:r>
          </a:p>
          <a:p>
            <a:endParaRPr lang="en-GB" sz="1600" dirty="0" smtClean="0"/>
          </a:p>
          <a:p>
            <a:pPr marL="171450" indent="-171450">
              <a:buFont typeface="Arial" panose="020B0604020202020204" pitchFamily="34" charset="0"/>
              <a:buChar char="•"/>
            </a:pPr>
            <a:r>
              <a:rPr lang="en-GB" sz="1600" dirty="0" smtClean="0"/>
              <a:t>Wealth of knowledge and expertise in the community – who have</a:t>
            </a:r>
            <a:r>
              <a:rPr lang="en-GB" sz="1600" baseline="0" dirty="0" smtClean="0"/>
              <a:t> proven willing to engage with the prison.</a:t>
            </a:r>
          </a:p>
          <a:p>
            <a:pPr marL="171450" indent="-171450">
              <a:buFont typeface="Arial" panose="020B0604020202020204" pitchFamily="34" charset="0"/>
              <a:buChar char="•"/>
            </a:pPr>
            <a:r>
              <a:rPr lang="en-GB" sz="1600" baseline="0" dirty="0" smtClean="0"/>
              <a:t>Foster relations – this can take time, so please be patient but remain determined.</a:t>
            </a:r>
            <a:endParaRPr lang="en-GB" sz="1600" dirty="0" smtClean="0"/>
          </a:p>
          <a:p>
            <a:endParaRPr lang="en-GB" sz="1600" dirty="0" smtClean="0"/>
          </a:p>
          <a:p>
            <a:r>
              <a:rPr lang="en-GB" sz="1600" b="1" dirty="0" smtClean="0"/>
              <a:t>The</a:t>
            </a:r>
            <a:r>
              <a:rPr lang="en-GB" sz="1600" b="1" baseline="0" dirty="0" smtClean="0"/>
              <a:t> Family</a:t>
            </a:r>
            <a:endParaRPr lang="en-GB" sz="1600" b="1" dirty="0" smtClean="0"/>
          </a:p>
          <a:p>
            <a:endParaRPr lang="en-GB" sz="1600" dirty="0" smtClean="0"/>
          </a:p>
          <a:p>
            <a:pPr marL="171450" indent="-171450">
              <a:buFont typeface="Arial" panose="020B0604020202020204" pitchFamily="34" charset="0"/>
              <a:buChar char="•"/>
            </a:pPr>
            <a:r>
              <a:rPr lang="en-GB" sz="1600" dirty="0" smtClean="0"/>
              <a:t>Involving the family and loved ones in care</a:t>
            </a:r>
            <a:r>
              <a:rPr lang="en-GB" sz="1600" baseline="0" dirty="0" smtClean="0"/>
              <a:t> planning (CVOP), particularly those who where palliative or end of life is a key aspect in communication, understanding what care provision is in place and that placing the prisoner into a hospital surrounded by strangers rather than being with friends that they know. </a:t>
            </a:r>
          </a:p>
          <a:p>
            <a:pPr marL="0" indent="0">
              <a:buFont typeface="Arial" panose="020B0604020202020204" pitchFamily="34" charset="0"/>
              <a:buNone/>
            </a:pPr>
            <a:endParaRPr lang="en-GB" sz="1600" dirty="0" smtClean="0"/>
          </a:p>
          <a:p>
            <a:r>
              <a:rPr lang="en-GB" sz="1600" b="1" dirty="0" smtClean="0">
                <a:solidFill>
                  <a:srgbClr val="FF0000"/>
                </a:solidFill>
              </a:rPr>
              <a:t>Clear Vision &amp; Goals</a:t>
            </a:r>
            <a:endParaRPr lang="en-GB" sz="1600" b="0" dirty="0" smtClean="0">
              <a:solidFill>
                <a:srgbClr val="FF0000"/>
              </a:solidFill>
            </a:endParaRPr>
          </a:p>
          <a:p>
            <a:endParaRPr lang="en-GB" sz="1600" b="0" dirty="0" smtClean="0">
              <a:solidFill>
                <a:srgbClr val="FF0000"/>
              </a:solidFill>
            </a:endParaRPr>
          </a:p>
          <a:p>
            <a:pPr marL="171450" indent="-171450">
              <a:buFont typeface="Arial" panose="020B0604020202020204" pitchFamily="34" charset="0"/>
              <a:buChar char="•"/>
            </a:pPr>
            <a:r>
              <a:rPr lang="en-GB" sz="1600" b="0" dirty="0" smtClean="0">
                <a:solidFill>
                  <a:srgbClr val="FF0000"/>
                </a:solidFill>
              </a:rPr>
              <a:t>Whilst</a:t>
            </a:r>
            <a:r>
              <a:rPr lang="en-GB" sz="1600" b="0" baseline="0" dirty="0" smtClean="0">
                <a:solidFill>
                  <a:srgbClr val="FF0000"/>
                </a:solidFill>
              </a:rPr>
              <a:t> you may develop a pathway with an end goal – break down your plan into ‘bite-size’, evaluate and adjust whilst keeping your focus. This will help you to adapt any plan which is developing and maintain your sanity!</a:t>
            </a:r>
            <a:endParaRPr lang="en-GB" sz="1600" b="0" dirty="0" smtClean="0">
              <a:solidFill>
                <a:srgbClr val="FF0000"/>
              </a:solidFill>
            </a:endParaRPr>
          </a:p>
          <a:p>
            <a:endParaRPr lang="en-GB" sz="1600" dirty="0"/>
          </a:p>
        </p:txBody>
      </p:sp>
      <p:sp>
        <p:nvSpPr>
          <p:cNvPr id="4" name="Slide Number Placeholder 3"/>
          <p:cNvSpPr>
            <a:spLocks noGrp="1"/>
          </p:cNvSpPr>
          <p:nvPr>
            <p:ph type="sldNum" sz="quarter" idx="10"/>
          </p:nvPr>
        </p:nvSpPr>
        <p:spPr/>
        <p:txBody>
          <a:bodyPr/>
          <a:lstStyle/>
          <a:p>
            <a:fld id="{D3AAF238-52BD-4C74-9ADC-7D37077D1802}" type="slidenum">
              <a:rPr lang="en-GB" smtClean="0"/>
              <a:t>5</a:t>
            </a:fld>
            <a:endParaRPr lang="en-GB"/>
          </a:p>
        </p:txBody>
      </p:sp>
    </p:spTree>
    <p:extLst>
      <p:ext uri="{BB962C8B-B14F-4D97-AF65-F5344CB8AC3E}">
        <p14:creationId xmlns:p14="http://schemas.microsoft.com/office/powerpoint/2010/main" val="35588202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600" b="1" dirty="0" smtClean="0"/>
              <a:t>Butler Trust Award</a:t>
            </a:r>
          </a:p>
          <a:p>
            <a:endParaRPr lang="en-GB" sz="1600" dirty="0" smtClean="0"/>
          </a:p>
          <a:p>
            <a:endParaRPr lang="en-GB" sz="1600" dirty="0" smtClean="0"/>
          </a:p>
          <a:p>
            <a:r>
              <a:rPr lang="en-GB" sz="1600" b="1" dirty="0" smtClean="0"/>
              <a:t>Care Wales Awards (2014)</a:t>
            </a:r>
          </a:p>
          <a:p>
            <a:endParaRPr lang="en-GB" sz="1600" dirty="0" smtClean="0"/>
          </a:p>
          <a:p>
            <a:pPr marL="171450" indent="-171450">
              <a:buFont typeface="Arial" panose="020B0604020202020204" pitchFamily="34" charset="0"/>
              <a:buChar char="•"/>
            </a:pPr>
            <a:r>
              <a:rPr lang="en-GB" sz="1600" dirty="0" smtClean="0"/>
              <a:t>Silver Award for Excellence in Palliative and End of Life Care</a:t>
            </a:r>
          </a:p>
          <a:p>
            <a:pPr marL="171450" indent="-171450">
              <a:buFont typeface="Arial" panose="020B0604020202020204" pitchFamily="34" charset="0"/>
              <a:buChar char="•"/>
            </a:pPr>
            <a:r>
              <a:rPr lang="en-GB" sz="1600" dirty="0" smtClean="0"/>
              <a:t>Spirit of Care Award</a:t>
            </a:r>
          </a:p>
          <a:p>
            <a:endParaRPr lang="en-GB" sz="1600" dirty="0" smtClean="0"/>
          </a:p>
          <a:p>
            <a:r>
              <a:rPr lang="en-GB" sz="1600" b="1" dirty="0" smtClean="0"/>
              <a:t>The Individual </a:t>
            </a:r>
          </a:p>
          <a:p>
            <a:endParaRPr lang="en-GB" sz="1600" dirty="0" smtClean="0"/>
          </a:p>
          <a:p>
            <a:pPr marL="171450" indent="-171450">
              <a:buFont typeface="Arial" panose="020B0604020202020204" pitchFamily="34" charset="0"/>
              <a:buChar char="•"/>
            </a:pPr>
            <a:r>
              <a:rPr lang="en-GB" sz="1600" dirty="0" smtClean="0"/>
              <a:t>One prisoner returned </a:t>
            </a:r>
            <a:r>
              <a:rPr lang="en-GB" sz="1600" dirty="0" smtClean="0"/>
              <a:t>from hospital to die among people he knew, and who cared not just for but about him – this is the greatest compliment and achievement</a:t>
            </a:r>
            <a:r>
              <a:rPr lang="en-GB" sz="1600" baseline="0" dirty="0" smtClean="0"/>
              <a:t> we could have hoped for.</a:t>
            </a:r>
            <a:endParaRPr lang="en-GB" sz="1600" dirty="0"/>
          </a:p>
        </p:txBody>
      </p:sp>
      <p:sp>
        <p:nvSpPr>
          <p:cNvPr id="4" name="Slide Number Placeholder 3"/>
          <p:cNvSpPr>
            <a:spLocks noGrp="1"/>
          </p:cNvSpPr>
          <p:nvPr>
            <p:ph type="sldNum" sz="quarter" idx="10"/>
          </p:nvPr>
        </p:nvSpPr>
        <p:spPr/>
        <p:txBody>
          <a:bodyPr/>
          <a:lstStyle/>
          <a:p>
            <a:fld id="{D3AAF238-52BD-4C74-9ADC-7D37077D1802}" type="slidenum">
              <a:rPr lang="en-GB" smtClean="0"/>
              <a:t>6</a:t>
            </a:fld>
            <a:endParaRPr lang="en-GB"/>
          </a:p>
        </p:txBody>
      </p:sp>
    </p:spTree>
    <p:extLst>
      <p:ext uri="{BB962C8B-B14F-4D97-AF65-F5344CB8AC3E}">
        <p14:creationId xmlns:p14="http://schemas.microsoft.com/office/powerpoint/2010/main" val="4108298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91FAD8E-36EE-4561-B1FE-116FAE2B4978}" type="datetimeFigureOut">
              <a:rPr lang="en-GB" smtClean="0"/>
              <a:t>04/11/2015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5367CC-96DF-439D-B87C-79B71AD08156}"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1FAD8E-36EE-4561-B1FE-116FAE2B4978}" type="datetimeFigureOut">
              <a:rPr lang="en-GB" smtClean="0"/>
              <a:t>04/11/2015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5367CC-96DF-439D-B87C-79B71AD08156}"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F91FAD8E-36EE-4561-B1FE-116FAE2B4978}" type="datetimeFigureOut">
              <a:rPr lang="en-GB" smtClean="0"/>
              <a:t>04/11/2015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5367CC-96DF-439D-B87C-79B71AD08156}" type="slidenum">
              <a:rPr lang="en-GB" smtClean="0"/>
              <a:t>‹#›</a:t>
            </a:fld>
            <a:endParaRPr lang="en-GB"/>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1FAD8E-36EE-4561-B1FE-116FAE2B4978}" type="datetimeFigureOut">
              <a:rPr lang="en-GB" smtClean="0"/>
              <a:t>04/11/2015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5367CC-96DF-439D-B87C-79B71AD08156}" type="slidenum">
              <a:rPr lang="en-GB" smtClean="0"/>
              <a:t>‹#›</a:t>
            </a:fld>
            <a:endParaRPr lang="en-GB"/>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1FAD8E-36EE-4561-B1FE-116FAE2B4978}" type="datetimeFigureOut">
              <a:rPr lang="en-GB" smtClean="0"/>
              <a:t>04/11/2015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5367CC-96DF-439D-B87C-79B71AD08156}"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F91FAD8E-36EE-4561-B1FE-116FAE2B4978}" type="datetimeFigureOut">
              <a:rPr lang="en-GB" smtClean="0"/>
              <a:t>04/11/2015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5367CC-96DF-439D-B87C-79B71AD08156}" type="slidenum">
              <a:rPr lang="en-GB" smtClean="0"/>
              <a:t>‹#›</a:t>
            </a:fld>
            <a:endParaRPr lang="en-GB"/>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91FAD8E-36EE-4561-B1FE-116FAE2B4978}" type="datetimeFigureOut">
              <a:rPr lang="en-GB" smtClean="0"/>
              <a:t>04/11/2015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95367CC-96DF-439D-B87C-79B71AD08156}"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91FAD8E-36EE-4561-B1FE-116FAE2B4978}" type="datetimeFigureOut">
              <a:rPr lang="en-GB" smtClean="0"/>
              <a:t>04/11/2015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95367CC-96DF-439D-B87C-79B71AD08156}"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F91FAD8E-36EE-4561-B1FE-116FAE2B4978}" type="datetimeFigureOut">
              <a:rPr lang="en-GB" smtClean="0"/>
              <a:t>04/11/2015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95367CC-96DF-439D-B87C-79B71AD08156}"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91FAD8E-36EE-4561-B1FE-116FAE2B4978}" type="datetimeFigureOut">
              <a:rPr lang="en-GB" smtClean="0"/>
              <a:t>04/11/2015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5367CC-96DF-439D-B87C-79B71AD08156}" type="slidenum">
              <a:rPr lang="en-GB" smtClean="0"/>
              <a:t>‹#›</a:t>
            </a:fld>
            <a:endParaRPr lang="en-GB"/>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1FAD8E-36EE-4561-B1FE-116FAE2B4978}" type="datetimeFigureOut">
              <a:rPr lang="en-GB" smtClean="0"/>
              <a:t>04/11/2015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5367CC-96DF-439D-B87C-79B71AD08156}" type="slidenum">
              <a:rPr lang="en-GB" smtClean="0"/>
              <a:t>‹#›</a:t>
            </a:fld>
            <a:endParaRPr lang="en-GB"/>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91FAD8E-36EE-4561-B1FE-116FAE2B4978}" type="datetimeFigureOut">
              <a:rPr lang="en-GB" smtClean="0"/>
              <a:t>04/11/2015</a:t>
            </a:fld>
            <a:endParaRPr lang="en-GB"/>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GB"/>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595367CC-96DF-439D-B87C-79B71AD08156}" type="slidenum">
              <a:rPr lang="en-GB" smtClean="0"/>
              <a:t>‹#›</a:t>
            </a:fld>
            <a:endParaRPr lang="en-GB"/>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Assisted Living Unit</a:t>
            </a:r>
            <a:br>
              <a:rPr lang="en-GB" dirty="0" smtClean="0"/>
            </a:br>
            <a:r>
              <a:rPr lang="en-GB" dirty="0" smtClean="0"/>
              <a:t>ALU</a:t>
            </a:r>
            <a:endParaRPr lang="en-GB" dirty="0"/>
          </a:p>
        </p:txBody>
      </p:sp>
      <p:sp>
        <p:nvSpPr>
          <p:cNvPr id="3" name="Subtitle 2"/>
          <p:cNvSpPr>
            <a:spLocks noGrp="1"/>
          </p:cNvSpPr>
          <p:nvPr>
            <p:ph type="subTitle" idx="1"/>
          </p:nvPr>
        </p:nvSpPr>
        <p:spPr/>
        <p:txBody>
          <a:bodyPr/>
          <a:lstStyle/>
          <a:p>
            <a:r>
              <a:rPr lang="en-GB" dirty="0" smtClean="0"/>
              <a:t>Presented by Paul </a:t>
            </a:r>
            <a:r>
              <a:rPr lang="en-GB" dirty="0" err="1" smtClean="0"/>
              <a:t>Goodridge</a:t>
            </a:r>
            <a:endParaRPr lang="en-GB" dirty="0" smtClean="0"/>
          </a:p>
          <a:p>
            <a:r>
              <a:rPr lang="en-GB" dirty="0" smtClean="0"/>
              <a:t>HMP/ YOI </a:t>
            </a:r>
            <a:r>
              <a:rPr lang="en-GB" dirty="0" err="1" smtClean="0"/>
              <a:t>Parc</a:t>
            </a:r>
            <a:endParaRPr lang="en-GB" dirty="0"/>
          </a:p>
        </p:txBody>
      </p:sp>
    </p:spTree>
    <p:extLst>
      <p:ext uri="{BB962C8B-B14F-4D97-AF65-F5344CB8AC3E}">
        <p14:creationId xmlns:p14="http://schemas.microsoft.com/office/powerpoint/2010/main" val="10750288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GB" sz="2800" dirty="0" smtClean="0"/>
              <a:t>What was the Need?</a:t>
            </a:r>
          </a:p>
          <a:p>
            <a:pPr marL="0" indent="0">
              <a:buNone/>
            </a:pPr>
            <a:endParaRPr lang="en-GB" sz="2800" dirty="0" smtClean="0"/>
          </a:p>
          <a:p>
            <a:r>
              <a:rPr lang="en-GB" sz="2800" dirty="0" smtClean="0"/>
              <a:t>Challenges and Milestones</a:t>
            </a:r>
          </a:p>
          <a:p>
            <a:pPr marL="0" indent="0">
              <a:buNone/>
            </a:pPr>
            <a:endParaRPr lang="en-GB" sz="2800" dirty="0" smtClean="0"/>
          </a:p>
          <a:p>
            <a:r>
              <a:rPr lang="en-GB" sz="2800" dirty="0"/>
              <a:t>Sharing </a:t>
            </a:r>
            <a:r>
              <a:rPr lang="en-GB" sz="2800" dirty="0" smtClean="0"/>
              <a:t>Practice</a:t>
            </a:r>
          </a:p>
          <a:p>
            <a:endParaRPr lang="en-GB" sz="2800" dirty="0" smtClean="0"/>
          </a:p>
          <a:p>
            <a:r>
              <a:rPr lang="en-GB" sz="2800" dirty="0" smtClean="0"/>
              <a:t>Measuring Success</a:t>
            </a:r>
            <a:endParaRPr lang="en-GB" sz="2800" dirty="0"/>
          </a:p>
        </p:txBody>
      </p:sp>
      <p:sp>
        <p:nvSpPr>
          <p:cNvPr id="3" name="Title 2"/>
          <p:cNvSpPr>
            <a:spLocks noGrp="1"/>
          </p:cNvSpPr>
          <p:nvPr>
            <p:ph type="title"/>
          </p:nvPr>
        </p:nvSpPr>
        <p:spPr/>
        <p:txBody>
          <a:bodyPr/>
          <a:lstStyle/>
          <a:p>
            <a:r>
              <a:rPr lang="en-GB" dirty="0" smtClean="0"/>
              <a:t>What is the ALU</a:t>
            </a:r>
            <a:endParaRPr lang="en-GB" dirty="0"/>
          </a:p>
        </p:txBody>
      </p:sp>
    </p:spTree>
    <p:extLst>
      <p:ext uri="{BB962C8B-B14F-4D97-AF65-F5344CB8AC3E}">
        <p14:creationId xmlns:p14="http://schemas.microsoft.com/office/powerpoint/2010/main" val="381767014"/>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sz="2800" dirty="0" smtClean="0"/>
              <a:t>At Risk Population </a:t>
            </a:r>
          </a:p>
          <a:p>
            <a:pPr marL="0" indent="0">
              <a:buNone/>
            </a:pPr>
            <a:endParaRPr lang="en-GB" sz="2800" dirty="0" smtClean="0"/>
          </a:p>
          <a:p>
            <a:r>
              <a:rPr lang="en-GB" sz="2800" dirty="0" smtClean="0"/>
              <a:t>Impact </a:t>
            </a:r>
          </a:p>
          <a:p>
            <a:pPr marL="0" indent="0">
              <a:buNone/>
            </a:pPr>
            <a:endParaRPr lang="en-GB" dirty="0" smtClean="0"/>
          </a:p>
          <a:p>
            <a:endParaRPr lang="en-GB" dirty="0"/>
          </a:p>
        </p:txBody>
      </p:sp>
      <p:sp>
        <p:nvSpPr>
          <p:cNvPr id="3" name="Title 2"/>
          <p:cNvSpPr>
            <a:spLocks noGrp="1"/>
          </p:cNvSpPr>
          <p:nvPr>
            <p:ph type="title"/>
          </p:nvPr>
        </p:nvSpPr>
        <p:spPr/>
        <p:txBody>
          <a:bodyPr>
            <a:normAutofit fontScale="90000"/>
          </a:bodyPr>
          <a:lstStyle/>
          <a:p>
            <a:r>
              <a:rPr lang="en-GB" dirty="0" smtClean="0"/>
              <a:t>What was the </a:t>
            </a:r>
            <a:r>
              <a:rPr lang="en-GB" dirty="0"/>
              <a:t>Need?</a:t>
            </a:r>
            <a:br>
              <a:rPr lang="en-GB" dirty="0"/>
            </a:br>
            <a:endParaRPr lang="en-GB" dirty="0"/>
          </a:p>
        </p:txBody>
      </p:sp>
    </p:spTree>
    <p:extLst>
      <p:ext uri="{BB962C8B-B14F-4D97-AF65-F5344CB8AC3E}">
        <p14:creationId xmlns:p14="http://schemas.microsoft.com/office/powerpoint/2010/main" val="1209997472"/>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sz="3200" dirty="0" smtClean="0"/>
              <a:t>Buy-In</a:t>
            </a:r>
          </a:p>
          <a:p>
            <a:r>
              <a:rPr lang="en-GB" sz="3200" dirty="0" smtClean="0"/>
              <a:t>Service Development &amp; Care Planning</a:t>
            </a:r>
          </a:p>
          <a:p>
            <a:r>
              <a:rPr lang="en-GB" sz="3200" dirty="0" smtClean="0"/>
              <a:t>Training</a:t>
            </a:r>
          </a:p>
          <a:p>
            <a:r>
              <a:rPr lang="en-GB" sz="3200" dirty="0" smtClean="0"/>
              <a:t>Internal Alignment</a:t>
            </a:r>
            <a:endParaRPr lang="en-GB" sz="3200" dirty="0"/>
          </a:p>
        </p:txBody>
      </p:sp>
      <p:sp>
        <p:nvSpPr>
          <p:cNvPr id="3" name="Title 2"/>
          <p:cNvSpPr>
            <a:spLocks noGrp="1"/>
          </p:cNvSpPr>
          <p:nvPr>
            <p:ph type="title"/>
          </p:nvPr>
        </p:nvSpPr>
        <p:spPr/>
        <p:txBody>
          <a:bodyPr>
            <a:normAutofit fontScale="90000"/>
          </a:bodyPr>
          <a:lstStyle/>
          <a:p>
            <a:r>
              <a:rPr lang="en-GB" dirty="0" smtClean="0"/>
              <a:t>Challenges </a:t>
            </a:r>
            <a:r>
              <a:rPr lang="en-GB" dirty="0"/>
              <a:t>and </a:t>
            </a:r>
            <a:r>
              <a:rPr lang="en-GB" dirty="0" smtClean="0"/>
              <a:t>Milestones</a:t>
            </a:r>
            <a:br>
              <a:rPr lang="en-GB" dirty="0" smtClean="0"/>
            </a:br>
            <a:r>
              <a:rPr lang="en-GB" sz="2700" dirty="0" smtClean="0"/>
              <a:t>(Key Aspects)</a:t>
            </a:r>
            <a:r>
              <a:rPr lang="en-GB" dirty="0"/>
              <a:t/>
            </a:r>
            <a:br>
              <a:rPr lang="en-GB" dirty="0"/>
            </a:br>
            <a:endParaRPr lang="en-GB" dirty="0"/>
          </a:p>
        </p:txBody>
      </p:sp>
    </p:spTree>
    <p:extLst>
      <p:ext uri="{BB962C8B-B14F-4D97-AF65-F5344CB8AC3E}">
        <p14:creationId xmlns:p14="http://schemas.microsoft.com/office/powerpoint/2010/main" val="1793520167"/>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sz="3200" dirty="0" smtClean="0"/>
              <a:t>Evaluation &amp; Planning</a:t>
            </a:r>
          </a:p>
          <a:p>
            <a:pPr marL="0" indent="0">
              <a:buNone/>
            </a:pPr>
            <a:endParaRPr lang="en-GB" sz="3200" dirty="0" smtClean="0"/>
          </a:p>
          <a:p>
            <a:r>
              <a:rPr lang="en-GB" sz="3200" dirty="0" smtClean="0"/>
              <a:t>Third Sector</a:t>
            </a:r>
          </a:p>
          <a:p>
            <a:pPr marL="0" indent="0">
              <a:buNone/>
            </a:pPr>
            <a:endParaRPr lang="en-GB" sz="3200" dirty="0" smtClean="0"/>
          </a:p>
          <a:p>
            <a:r>
              <a:rPr lang="en-GB" sz="3200" dirty="0" smtClean="0"/>
              <a:t>The Family</a:t>
            </a:r>
          </a:p>
        </p:txBody>
      </p:sp>
      <p:sp>
        <p:nvSpPr>
          <p:cNvPr id="3" name="Title 2"/>
          <p:cNvSpPr>
            <a:spLocks noGrp="1"/>
          </p:cNvSpPr>
          <p:nvPr>
            <p:ph type="title"/>
          </p:nvPr>
        </p:nvSpPr>
        <p:spPr/>
        <p:txBody>
          <a:bodyPr/>
          <a:lstStyle/>
          <a:p>
            <a:r>
              <a:rPr lang="en-GB" dirty="0" smtClean="0"/>
              <a:t>Sharing Practice</a:t>
            </a:r>
            <a:endParaRPr lang="en-GB" dirty="0"/>
          </a:p>
        </p:txBody>
      </p:sp>
    </p:spTree>
    <p:extLst>
      <p:ext uri="{BB962C8B-B14F-4D97-AF65-F5344CB8AC3E}">
        <p14:creationId xmlns:p14="http://schemas.microsoft.com/office/powerpoint/2010/main" val="2461309148"/>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sz="2800" dirty="0" smtClean="0"/>
              <a:t>Butler Trust Award</a:t>
            </a:r>
          </a:p>
          <a:p>
            <a:r>
              <a:rPr lang="en-GB" sz="2800" dirty="0" smtClean="0"/>
              <a:t>Care Wales Awards</a:t>
            </a:r>
          </a:p>
          <a:p>
            <a:r>
              <a:rPr lang="en-GB" sz="2800" dirty="0" smtClean="0"/>
              <a:t>The Individual </a:t>
            </a:r>
            <a:endParaRPr lang="en-GB" sz="2800" dirty="0"/>
          </a:p>
        </p:txBody>
      </p:sp>
      <p:sp>
        <p:nvSpPr>
          <p:cNvPr id="3" name="Title 2"/>
          <p:cNvSpPr>
            <a:spLocks noGrp="1"/>
          </p:cNvSpPr>
          <p:nvPr>
            <p:ph type="title"/>
          </p:nvPr>
        </p:nvSpPr>
        <p:spPr/>
        <p:txBody>
          <a:bodyPr>
            <a:normAutofit fontScale="90000"/>
          </a:bodyPr>
          <a:lstStyle/>
          <a:p>
            <a:r>
              <a:rPr lang="en-GB" dirty="0"/>
              <a:t>Measuring Success</a:t>
            </a:r>
            <a:br>
              <a:rPr lang="en-GB" dirty="0"/>
            </a:br>
            <a:endParaRPr lang="en-GB" dirty="0"/>
          </a:p>
        </p:txBody>
      </p:sp>
    </p:spTree>
    <p:extLst>
      <p:ext uri="{BB962C8B-B14F-4D97-AF65-F5344CB8AC3E}">
        <p14:creationId xmlns:p14="http://schemas.microsoft.com/office/powerpoint/2010/main" val="703715688"/>
      </p:ext>
    </p:extLst>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EFC8CFE6086334C896E26AF618585BE" ma:contentTypeVersion="2" ma:contentTypeDescription="Create a new document." ma:contentTypeScope="" ma:versionID="c41eede64d40a7b6256235a32934fe4b">
  <xsd:schema xmlns:xsd="http://www.w3.org/2001/XMLSchema" xmlns:xs="http://www.w3.org/2001/XMLSchema" xmlns:p="http://schemas.microsoft.com/office/2006/metadata/properties" xmlns:ns2="a378372f-dfae-4caa-89fc-42e32de49bbb" targetNamespace="http://schemas.microsoft.com/office/2006/metadata/properties" ma:root="true" ma:fieldsID="b1b5a8a25cccaa9394d14c373992e29b" ns2:_="">
    <xsd:import namespace="a378372f-dfae-4caa-89fc-42e32de49bbb"/>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78372f-dfae-4caa-89fc-42e32de49bbb"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A7A66AB-613E-47AE-9262-A7ADB543FA91}"/>
</file>

<file path=customXml/itemProps2.xml><?xml version="1.0" encoding="utf-8"?>
<ds:datastoreItem xmlns:ds="http://schemas.openxmlformats.org/officeDocument/2006/customXml" ds:itemID="{E99273F4-C5D7-4322-B683-9FCA04D9F3D6}"/>
</file>

<file path=customXml/itemProps3.xml><?xml version="1.0" encoding="utf-8"?>
<ds:datastoreItem xmlns:ds="http://schemas.openxmlformats.org/officeDocument/2006/customXml" ds:itemID="{AEA8B8E4-06D0-4422-8B3A-8BA5BE8A4CCF}"/>
</file>

<file path=docProps/app.xml><?xml version="1.0" encoding="utf-8"?>
<Properties xmlns="http://schemas.openxmlformats.org/officeDocument/2006/extended-properties" xmlns:vt="http://schemas.openxmlformats.org/officeDocument/2006/docPropsVTypes">
  <Template>Waveform</Template>
  <TotalTime>292</TotalTime>
  <Words>981</Words>
  <Application>Microsoft Office PowerPoint</Application>
  <PresentationFormat>On-screen Show (4:3)</PresentationFormat>
  <Paragraphs>115</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Waveform</vt:lpstr>
      <vt:lpstr>Assisted Living Unit ALU</vt:lpstr>
      <vt:lpstr>What is the ALU</vt:lpstr>
      <vt:lpstr>What was the Need? </vt:lpstr>
      <vt:lpstr>Challenges and Milestones (Key Aspects) </vt:lpstr>
      <vt:lpstr>Sharing Practice</vt:lpstr>
      <vt:lpstr>Measuring Success </vt:lpstr>
    </vt:vector>
  </TitlesOfParts>
  <Company>G4S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Assisted Living Unit ALU</dc:title>
  <dc:creator>Paul Goodridge</dc:creator>
  <cp:lastModifiedBy>Paul Goodridge</cp:lastModifiedBy>
  <cp:revision>22</cp:revision>
  <cp:lastPrinted>2015-11-04T09:34:45Z</cp:lastPrinted>
  <dcterms:created xsi:type="dcterms:W3CDTF">2015-10-21T09:36:39Z</dcterms:created>
  <dcterms:modified xsi:type="dcterms:W3CDTF">2015-11-04T09:36:18Z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0x0101003EFC8CFE6086334C896E26AF618585BE</vt:lpwstr>
  </property>
</Properties>
</file>