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60" r:id="rId4"/>
    <p:sldId id="264" r:id="rId5"/>
    <p:sldId id="262" r:id="rId6"/>
    <p:sldId id="277" r:id="rId7"/>
    <p:sldId id="278" r:id="rId8"/>
    <p:sldId id="270" r:id="rId9"/>
    <p:sldId id="268" r:id="rId10"/>
    <p:sldId id="280" r:id="rId11"/>
    <p:sldId id="281" r:id="rId12"/>
    <p:sldId id="267"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176" autoAdjust="0"/>
  </p:normalViewPr>
  <p:slideViewPr>
    <p:cSldViewPr>
      <p:cViewPr varScale="1">
        <p:scale>
          <a:sx n="38" d="100"/>
          <a:sy n="38" d="100"/>
        </p:scale>
        <p:origin x="-1052"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F1D6B0-574B-4164-99BF-91F4377F1562}" type="datetimeFigureOut">
              <a:rPr lang="en-GB" smtClean="0"/>
              <a:pPr/>
              <a:t>02/11/2015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26E9B3-3095-4125-B227-DE602C2EA18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dirty="0" smtClean="0"/>
              <a:t>I hope</a:t>
            </a:r>
            <a:r>
              <a:rPr lang="en-US" baseline="0" dirty="0" smtClean="0"/>
              <a:t> that some of you are familiar with our work already but </a:t>
            </a:r>
            <a:endParaRPr lang="en-US" dirty="0" smtClean="0"/>
          </a:p>
          <a:p>
            <a:pPr eaLnBrk="1" hangingPunct="1">
              <a:spcBef>
                <a:spcPct val="0"/>
              </a:spcBef>
              <a:defRPr/>
            </a:pPr>
            <a:endParaRPr lang="en-US" dirty="0" smtClean="0"/>
          </a:p>
          <a:p>
            <a:pPr eaLnBrk="1" hangingPunct="1">
              <a:spcBef>
                <a:spcPct val="0"/>
              </a:spcBef>
              <a:defRPr/>
            </a:pPr>
            <a:r>
              <a:rPr lang="en-US" dirty="0" smtClean="0"/>
              <a:t>PRT is a small charity with 2 main aims – first is to reduce the numbers of people going to  prison and the second is to improve prison conditions</a:t>
            </a:r>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We have a variety of  roles –We lobby parliament, talk to MPs and civil servants  and  we work with media to draw attention to areas of concern and put out press statements,</a:t>
            </a:r>
            <a:r>
              <a:rPr lang="en-US" baseline="0" dirty="0" smtClean="0"/>
              <a:t> we write a lot of consultations in response to any new policy</a:t>
            </a:r>
          </a:p>
          <a:p>
            <a:pPr eaLnBrk="1" hangingPunct="1">
              <a:spcBef>
                <a:spcPct val="0"/>
              </a:spcBef>
              <a:defRPr/>
            </a:pPr>
            <a:endParaRPr lang="en-US" dirty="0" smtClean="0"/>
          </a:p>
          <a:p>
            <a:pPr marL="228600" indent="-228600" eaLnBrk="1" hangingPunct="1">
              <a:spcBef>
                <a:spcPct val="0"/>
              </a:spcBef>
              <a:buFontTx/>
              <a:buNone/>
              <a:defRPr/>
            </a:pPr>
            <a:r>
              <a:rPr lang="en-US" dirty="0" smtClean="0"/>
              <a:t>Research programme </a:t>
            </a:r>
          </a:p>
          <a:p>
            <a:pPr marL="228600" indent="-228600" eaLnBrk="1" hangingPunct="1">
              <a:spcBef>
                <a:spcPct val="0"/>
              </a:spcBef>
              <a:defRPr/>
            </a:pPr>
            <a:r>
              <a:rPr lang="en-US" dirty="0" smtClean="0"/>
              <a:t> </a:t>
            </a:r>
          </a:p>
          <a:p>
            <a:pPr eaLnBrk="1" hangingPunct="1">
              <a:spcBef>
                <a:spcPct val="0"/>
              </a:spcBef>
              <a:defRPr/>
            </a:pPr>
            <a:r>
              <a:rPr lang="en-US" dirty="0" smtClean="0"/>
              <a:t>Programmes</a:t>
            </a:r>
            <a:r>
              <a:rPr lang="en-US" baseline="0" dirty="0" smtClean="0"/>
              <a:t> – care review, womens programme mental health and learning disability and out for good, </a:t>
            </a:r>
          </a:p>
          <a:p>
            <a:pPr eaLnBrk="1" hangingPunct="1">
              <a:spcBef>
                <a:spcPct val="0"/>
              </a:spcBef>
              <a:defRPr/>
            </a:pPr>
            <a:endParaRPr lang="en-US" dirty="0" smtClean="0"/>
          </a:p>
          <a:p>
            <a:pPr eaLnBrk="1" hangingPunct="1">
              <a:spcBef>
                <a:spcPct val="0"/>
              </a:spcBef>
              <a:defRPr/>
            </a:pPr>
            <a:r>
              <a:rPr lang="en-US" dirty="0" smtClean="0"/>
              <a:t>3) We have an advice service that gives information and advice to prisoners, their families and people working with prisoners – respond to around 6000 queries a year on all aspects of the prison system</a:t>
            </a:r>
          </a:p>
          <a:p>
            <a:pPr eaLnBrk="1" hangingPunct="1">
              <a:spcBef>
                <a:spcPct val="0"/>
              </a:spcBef>
              <a:defRPr/>
            </a:pPr>
            <a:endParaRPr lang="en-US" dirty="0" smtClean="0"/>
          </a:p>
          <a:p>
            <a:pPr eaLnBrk="1" hangingPunct="1">
              <a:spcBef>
                <a:spcPct val="0"/>
              </a:spcBef>
              <a:defRPr/>
            </a:pPr>
            <a:r>
              <a:rPr lang="en-US" dirty="0" smtClean="0"/>
              <a:t>We also have a website with huge amounts of information on it, we get about 56,000 hits a month on the website and we produce</a:t>
            </a:r>
            <a:r>
              <a:rPr lang="en-US" baseline="0" dirty="0" smtClean="0"/>
              <a:t> a monthly email newsletter – annual fact file and also a short briefing </a:t>
            </a:r>
            <a:endParaRPr lang="en-US" dirty="0" smtClean="0"/>
          </a:p>
          <a:p>
            <a:pPr eaLnBrk="1" hangingPunct="1">
              <a:spcBef>
                <a:spcPct val="0"/>
              </a:spcBef>
              <a:defRPr/>
            </a:pPr>
            <a:endParaRPr lang="en-US" dirty="0" smtClean="0"/>
          </a:p>
          <a:p>
            <a:pPr eaLnBrk="1" hangingPunct="1">
              <a:spcBef>
                <a:spcPct val="0"/>
              </a:spcBef>
              <a:defRPr/>
            </a:pPr>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C535BE-7832-4FDD-80FF-DDE8489E7339}" type="slidenum">
              <a:rPr lang="en-GB" smtClean="0">
                <a:latin typeface="Times New Roman" charset="0"/>
              </a:rPr>
              <a:pPr/>
              <a:t>2</a:t>
            </a:fld>
            <a:endParaRPr lang="en-GB" dirty="0" smtClean="0">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B26E9B3-3095-4125-B227-DE602C2EA181}" type="slidenum">
              <a:rPr lang="en-GB" smtClean="0"/>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3AB5232-0133-478F-884C-8D7EB9B04F06}" type="slidenum">
              <a:rPr lang="en-GB" smtClean="0"/>
              <a:pPr/>
              <a:t>13</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sz="1200" kern="1200" baseline="0" dirty="0" smtClean="0">
              <a:solidFill>
                <a:schemeClr val="tx1"/>
              </a:solidFill>
              <a:latin typeface="+mn-lt"/>
              <a:ea typeface="+mn-ea"/>
              <a:cs typeface="+mn-cs"/>
            </a:endParaRPr>
          </a:p>
          <a:p>
            <a:r>
              <a:rPr lang="en-GB" sz="1200" b="0" kern="1200" baseline="0" dirty="0" smtClean="0">
                <a:solidFill>
                  <a:schemeClr val="tx1"/>
                </a:solidFill>
                <a:latin typeface="+mn-lt"/>
                <a:ea typeface="+mn-ea"/>
                <a:cs typeface="+mn-cs"/>
              </a:rPr>
              <a:t> People aged 50 and over currently make up 14% of the prison population – nearly one in seven </a:t>
            </a:r>
          </a:p>
          <a:p>
            <a:endParaRPr lang="en-GB" sz="1200" b="0" kern="1200" baseline="0" dirty="0" smtClean="0">
              <a:solidFill>
                <a:schemeClr val="tx1"/>
              </a:solidFill>
              <a:latin typeface="+mn-lt"/>
              <a:ea typeface="+mn-ea"/>
              <a:cs typeface="+mn-cs"/>
            </a:endParaRPr>
          </a:p>
          <a:p>
            <a:r>
              <a:rPr lang="en-GB" sz="1200" b="0" kern="1200" baseline="0" dirty="0" smtClean="0">
                <a:solidFill>
                  <a:schemeClr val="tx1"/>
                </a:solidFill>
                <a:latin typeface="+mn-lt"/>
                <a:ea typeface="+mn-ea"/>
                <a:cs typeface="+mn-cs"/>
              </a:rPr>
              <a:t>There are 11,980 people aged 50 and over in prison in England and Wales— 4,109 are aged 60 and over.597 </a:t>
            </a:r>
          </a:p>
          <a:p>
            <a:r>
              <a:rPr lang="en-GB" sz="1200" b="0" kern="1200" baseline="0" dirty="0" smtClean="0">
                <a:solidFill>
                  <a:schemeClr val="tx1"/>
                </a:solidFill>
                <a:latin typeface="+mn-lt"/>
                <a:ea typeface="+mn-ea"/>
                <a:cs typeface="+mn-cs"/>
              </a:rPr>
              <a:t>On 31 March 2014 there were 102 people in prison aged 80 and over.</a:t>
            </a:r>
          </a:p>
          <a:p>
            <a:endParaRPr lang="en-GB" sz="1200" b="0" kern="1200" baseline="0" dirty="0" smtClean="0">
              <a:solidFill>
                <a:schemeClr val="tx1"/>
              </a:solidFill>
              <a:latin typeface="+mn-lt"/>
              <a:ea typeface="+mn-ea"/>
              <a:cs typeface="+mn-cs"/>
            </a:endParaRPr>
          </a:p>
          <a:p>
            <a:r>
              <a:rPr lang="en-GB" sz="1200" b="0" kern="1200" baseline="0" dirty="0" smtClean="0">
                <a:solidFill>
                  <a:schemeClr val="tx1"/>
                </a:solidFill>
                <a:latin typeface="+mn-lt"/>
                <a:ea typeface="+mn-ea"/>
                <a:cs typeface="+mn-cs"/>
              </a:rPr>
              <a:t> Five people in prison were 90 or older.</a:t>
            </a:r>
          </a:p>
          <a:p>
            <a:endParaRPr lang="en-GB" sz="1200" b="0" kern="1200" baseline="0" dirty="0" smtClean="0">
              <a:solidFill>
                <a:schemeClr val="tx1"/>
              </a:solidFill>
              <a:latin typeface="+mn-lt"/>
              <a:ea typeface="+mn-ea"/>
              <a:cs typeface="+mn-cs"/>
            </a:endParaRPr>
          </a:p>
          <a:p>
            <a:r>
              <a:rPr lang="en-GB" sz="1200" b="0" kern="1200" baseline="0" dirty="0" smtClean="0">
                <a:solidFill>
                  <a:schemeClr val="tx1"/>
                </a:solidFill>
                <a:latin typeface="+mn-lt"/>
                <a:ea typeface="+mn-ea"/>
                <a:cs typeface="+mn-cs"/>
              </a:rPr>
              <a:t>Sentencing trends</a:t>
            </a:r>
          </a:p>
          <a:p>
            <a:endParaRPr lang="en-GB" sz="1200" b="0" kern="1200" baseline="0" dirty="0" smtClean="0">
              <a:solidFill>
                <a:schemeClr val="tx1"/>
              </a:solidFill>
              <a:latin typeface="+mn-lt"/>
              <a:ea typeface="+mn-ea"/>
              <a:cs typeface="+mn-cs"/>
            </a:endParaRPr>
          </a:p>
          <a:p>
            <a:r>
              <a:rPr lang="en-GB" sz="1200" b="0" kern="1200" baseline="0" dirty="0" smtClean="0">
                <a:solidFill>
                  <a:schemeClr val="tx1"/>
                </a:solidFill>
                <a:latin typeface="+mn-lt"/>
                <a:ea typeface="+mn-ea"/>
                <a:cs typeface="+mn-cs"/>
              </a:rPr>
              <a:t>Generally  sentences are getting longer </a:t>
            </a:r>
          </a:p>
          <a:p>
            <a:r>
              <a:rPr lang="en-GB" sz="1200" b="0" kern="1200" baseline="0" dirty="0" smtClean="0">
                <a:solidFill>
                  <a:schemeClr val="tx1"/>
                </a:solidFill>
                <a:latin typeface="+mn-lt"/>
                <a:ea typeface="+mn-ea"/>
                <a:cs typeface="+mn-cs"/>
              </a:rPr>
              <a:t>The average prison sentence is more more than threes months longer than in 2002 – at 15.8 months  - 84,000 people </a:t>
            </a:r>
          </a:p>
          <a:p>
            <a:endParaRPr lang="en-GB" sz="1200" b="0" kern="1200" baseline="0" dirty="0" smtClean="0">
              <a:solidFill>
                <a:schemeClr val="tx1"/>
              </a:solidFill>
              <a:latin typeface="+mn-lt"/>
              <a:ea typeface="+mn-ea"/>
              <a:cs typeface="+mn-cs"/>
            </a:endParaRPr>
          </a:p>
          <a:p>
            <a:r>
              <a:rPr lang="en-GB" sz="1200" b="0" kern="1200" baseline="0" dirty="0" smtClean="0">
                <a:solidFill>
                  <a:schemeClr val="tx1"/>
                </a:solidFill>
                <a:latin typeface="+mn-lt"/>
                <a:ea typeface="+mn-ea"/>
                <a:cs typeface="+mn-cs"/>
              </a:rPr>
              <a:t> this accounts for 2/3rds of the rise in the prison population</a:t>
            </a:r>
          </a:p>
          <a:p>
            <a:endParaRPr lang="en-GB" sz="1200" b="0" kern="1200" baseline="0" dirty="0" smtClean="0">
              <a:solidFill>
                <a:schemeClr val="tx1"/>
              </a:solidFill>
              <a:latin typeface="+mn-lt"/>
              <a:ea typeface="+mn-ea"/>
              <a:cs typeface="+mn-cs"/>
            </a:endParaRPr>
          </a:p>
          <a:p>
            <a:r>
              <a:rPr lang="en-GB" sz="1200" b="0" kern="1200" baseline="0" dirty="0" smtClean="0">
                <a:solidFill>
                  <a:schemeClr val="tx1"/>
                </a:solidFill>
                <a:latin typeface="+mn-lt"/>
                <a:ea typeface="+mn-ea"/>
                <a:cs typeface="+mn-cs"/>
              </a:rPr>
              <a:t>People serving 4 years and more and indeterminate sentences s 1 in 4 sentenced prisoners </a:t>
            </a:r>
          </a:p>
          <a:p>
            <a:r>
              <a:rPr lang="en-GB" sz="1200" b="0" kern="1200" baseline="0" dirty="0" smtClean="0">
                <a:solidFill>
                  <a:schemeClr val="tx1"/>
                </a:solidFill>
                <a:latin typeface="+mn-lt"/>
                <a:ea typeface="+mn-ea"/>
                <a:cs typeface="+mn-cs"/>
              </a:rPr>
              <a:t>Ipps and lifers are 18% </a:t>
            </a:r>
          </a:p>
          <a:p>
            <a:endParaRPr lang="en-GB" sz="1200" b="0" kern="1200" baseline="0" dirty="0" smtClean="0">
              <a:solidFill>
                <a:schemeClr val="tx1"/>
              </a:solidFill>
              <a:latin typeface="+mn-lt"/>
              <a:ea typeface="+mn-ea"/>
              <a:cs typeface="+mn-cs"/>
            </a:endParaRPr>
          </a:p>
          <a:p>
            <a:r>
              <a:rPr lang="en-GB" sz="1200" b="0" kern="1200" baseline="0" dirty="0" smtClean="0">
                <a:solidFill>
                  <a:schemeClr val="tx1"/>
                </a:solidFill>
                <a:latin typeface="+mn-lt"/>
                <a:ea typeface="+mn-ea"/>
                <a:cs typeface="+mn-cs"/>
              </a:rPr>
              <a:t>12,000 people on life and ipps –  on 30 June 2015 </a:t>
            </a:r>
          </a:p>
          <a:p>
            <a:endParaRPr lang="en-GB" sz="1200" b="0" kern="1200" baseline="0" dirty="0" smtClean="0">
              <a:solidFill>
                <a:schemeClr val="tx1"/>
              </a:solidFill>
              <a:latin typeface="+mn-lt"/>
              <a:ea typeface="+mn-ea"/>
              <a:cs typeface="+mn-cs"/>
            </a:endParaRPr>
          </a:p>
          <a:p>
            <a:r>
              <a:rPr lang="en-GB" sz="1200" b="0" kern="1200" baseline="0" dirty="0" smtClean="0">
                <a:solidFill>
                  <a:schemeClr val="tx1"/>
                </a:solidFill>
                <a:latin typeface="+mn-lt"/>
                <a:ea typeface="+mn-ea"/>
                <a:cs typeface="+mn-cs"/>
              </a:rPr>
              <a:t>Average 17 years up from 13 years in 2001</a:t>
            </a:r>
          </a:p>
          <a:p>
            <a:endParaRPr lang="en-GB" sz="1200" b="0" kern="1200" baseline="0" dirty="0" smtClean="0">
              <a:solidFill>
                <a:schemeClr val="tx1"/>
              </a:solidFill>
              <a:latin typeface="+mn-lt"/>
              <a:ea typeface="+mn-ea"/>
              <a:cs typeface="+mn-cs"/>
            </a:endParaRPr>
          </a:p>
          <a:p>
            <a:r>
              <a:rPr lang="en-GB" sz="1200" b="0" kern="1200" baseline="0" dirty="0" smtClean="0">
                <a:solidFill>
                  <a:schemeClr val="tx1"/>
                </a:solidFill>
                <a:latin typeface="+mn-lt"/>
                <a:ea typeface="+mn-ea"/>
                <a:cs typeface="+mn-cs"/>
              </a:rPr>
              <a:t>2,177 older people serving indefinite sentences </a:t>
            </a:r>
          </a:p>
          <a:p>
            <a:endParaRPr lang="en-GB" sz="1200" b="0" kern="1200" baseline="0" dirty="0" smtClean="0">
              <a:solidFill>
                <a:schemeClr val="tx1"/>
              </a:solidFill>
              <a:latin typeface="+mn-lt"/>
              <a:ea typeface="+mn-ea"/>
              <a:cs typeface="+mn-cs"/>
            </a:endParaRPr>
          </a:p>
          <a:p>
            <a:r>
              <a:rPr lang="en-GB" sz="1200" b="0" kern="1200" baseline="0" dirty="0" smtClean="0">
                <a:solidFill>
                  <a:schemeClr val="tx1"/>
                </a:solidFill>
                <a:latin typeface="+mn-lt"/>
                <a:ea typeface="+mn-ea"/>
                <a:cs typeface="+mn-cs"/>
              </a:rPr>
              <a:t>Estimate is that there could be 6000 over 60 by the end of the decade ....</a:t>
            </a:r>
          </a:p>
          <a:p>
            <a:endParaRPr lang="en-GB" sz="1200" b="1"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3AB5232-0133-478F-884C-8D7EB9B04F06}" type="slidenum">
              <a:rPr lang="en-GB" smtClean="0"/>
              <a:pPr/>
              <a:t>3</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smtClean="0">
                <a:solidFill>
                  <a:schemeClr val="tx1"/>
                </a:solidFill>
                <a:latin typeface="+mn-lt"/>
                <a:ea typeface="+mn-ea"/>
                <a:cs typeface="+mn-cs"/>
              </a:rPr>
              <a:t> important to look at reoffending rates, indication of</a:t>
            </a:r>
            <a:r>
              <a:rPr lang="en-GB" sz="1200" b="0" i="0" kern="1200" baseline="0" dirty="0" smtClean="0">
                <a:solidFill>
                  <a:schemeClr val="tx1"/>
                </a:solidFill>
                <a:latin typeface="+mn-lt"/>
                <a:ea typeface="+mn-ea"/>
                <a:cs typeface="+mn-cs"/>
              </a:rPr>
              <a:t> risk and dangerousness </a:t>
            </a:r>
            <a:endParaRPr lang="en-GB" sz="1200" b="0" i="0" kern="1200" dirty="0" smtClean="0">
              <a:solidFill>
                <a:schemeClr val="tx1"/>
              </a:solidFill>
              <a:latin typeface="+mn-lt"/>
              <a:ea typeface="+mn-ea"/>
              <a:cs typeface="+mn-cs"/>
            </a:endParaRPr>
          </a:p>
          <a:p>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Proven re-offending rates of offenders released from custody in the 12 months ending June 2011</a:t>
            </a:r>
          </a:p>
          <a:p>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Chart</a:t>
            </a:r>
            <a:r>
              <a:rPr lang="en-GB" sz="1200" b="0" i="0" kern="1200" baseline="0" dirty="0" smtClean="0">
                <a:solidFill>
                  <a:schemeClr val="tx1"/>
                </a:solidFill>
                <a:latin typeface="+mn-lt"/>
                <a:ea typeface="+mn-ea"/>
                <a:cs typeface="+mn-cs"/>
              </a:rPr>
              <a:t> </a:t>
            </a:r>
            <a:r>
              <a:rPr lang="en-GB" sz="1200" b="0" i="0" kern="1200" dirty="0" smtClean="0">
                <a:solidFill>
                  <a:schemeClr val="tx1"/>
                </a:solidFill>
                <a:latin typeface="+mn-lt"/>
                <a:ea typeface="+mn-ea"/>
                <a:cs typeface="+mn-cs"/>
              </a:rPr>
              <a:t>demonstrates the incidence of re-offending in the prisoner population after release, broken down by age at release. It is clear that across all three sentence lengths shown above, the older the prisoner is on release the less likely they are to reoffend. This is particularly extreme in longer sentence lengths: those released after a sentence of four to ten years over the age of 60 had a reoffending rate of 4.8% in contrast to 36.9% of the 18-20 year old group. The declining likelihood of re-offending draws a clear distinction in the resettlement needs of older prisoners from the younger prisoners. Prisoners over the age of 60 are also more likely to successfully complete their licence conditions; 88.6% in contrast to 76.3% of all offenders.</a:t>
            </a:r>
          </a:p>
          <a:p>
            <a:r>
              <a:rPr lang="en-GB" sz="1200" b="0" i="0" kern="1200" dirty="0" smtClean="0">
                <a:solidFill>
                  <a:schemeClr val="tx1"/>
                </a:solidFill>
                <a:latin typeface="+mn-lt"/>
                <a:ea typeface="+mn-ea"/>
                <a:cs typeface="+mn-cs"/>
              </a:rPr>
              <a:t>Despite this there is still serious concern that certain older prisoners may re-offend and in particular many older prisoners who were sex offenders will be considered high risk.</a:t>
            </a:r>
          </a:p>
          <a:p>
            <a:endParaRPr lang="en-GB" dirty="0"/>
          </a:p>
        </p:txBody>
      </p:sp>
      <p:sp>
        <p:nvSpPr>
          <p:cNvPr id="4" name="Slide Number Placeholder 3"/>
          <p:cNvSpPr>
            <a:spLocks noGrp="1"/>
          </p:cNvSpPr>
          <p:nvPr>
            <p:ph type="sldNum" sz="quarter" idx="10"/>
          </p:nvPr>
        </p:nvSpPr>
        <p:spPr/>
        <p:txBody>
          <a:bodyPr/>
          <a:lstStyle/>
          <a:p>
            <a:fld id="{33AB5232-0133-478F-884C-8D7EB9B04F06}" type="slidenum">
              <a:rPr lang="en-GB" smtClean="0"/>
              <a:pPr/>
              <a:t>4</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Not</a:t>
            </a:r>
            <a:r>
              <a:rPr lang="en-GB" baseline="0" dirty="0" smtClean="0"/>
              <a:t> a homogenous group – difference between 51 and 75</a:t>
            </a:r>
          </a:p>
          <a:p>
            <a:r>
              <a:rPr lang="en-GB" baseline="0" dirty="0" smtClean="0"/>
              <a:t>Still a lot of debate about who is an older prisoner</a:t>
            </a:r>
          </a:p>
          <a:p>
            <a:r>
              <a:rPr lang="en-GB" baseline="0" dirty="0" smtClean="0"/>
              <a:t>Don’t think these profiles are perfect but they are a start......... Help to inform a strategy? Identify areas of support for different groups </a:t>
            </a:r>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3AB5232-0133-478F-884C-8D7EB9B04F06}" type="slidenum">
              <a:rPr lang="en-GB" smtClean="0"/>
              <a:pPr/>
              <a:t>5</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smtClean="0"/>
              <a:t> </a:t>
            </a:r>
            <a:endParaRPr lang="en-GB" dirty="0"/>
          </a:p>
        </p:txBody>
      </p:sp>
      <p:sp>
        <p:nvSpPr>
          <p:cNvPr id="4" name="Slide Number Placeholder 3"/>
          <p:cNvSpPr>
            <a:spLocks noGrp="1"/>
          </p:cNvSpPr>
          <p:nvPr>
            <p:ph type="sldNum" sz="quarter" idx="10"/>
          </p:nvPr>
        </p:nvSpPr>
        <p:spPr/>
        <p:txBody>
          <a:bodyPr/>
          <a:lstStyle/>
          <a:p>
            <a:fld id="{F3D35F7D-78D8-4677-BC73-B3BEE41C211D}"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dirty="0" smtClean="0"/>
          </a:p>
          <a:p>
            <a:endParaRPr lang="en-GB" sz="1200" dirty="0"/>
          </a:p>
        </p:txBody>
      </p:sp>
      <p:sp>
        <p:nvSpPr>
          <p:cNvPr id="4" name="Slide Number Placeholder 3"/>
          <p:cNvSpPr>
            <a:spLocks noGrp="1"/>
          </p:cNvSpPr>
          <p:nvPr>
            <p:ph type="sldNum" sz="quarter" idx="10"/>
          </p:nvPr>
        </p:nvSpPr>
        <p:spPr/>
        <p:txBody>
          <a:bodyPr/>
          <a:lstStyle/>
          <a:p>
            <a:fld id="{F3D35F7D-78D8-4677-BC73-B3BEE41C211D}" type="slidenum">
              <a:rPr lang="en-GB" smtClean="0"/>
              <a:pPr/>
              <a:t>7</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 how well are prisons doing in this area – (this is research</a:t>
            </a:r>
            <a:r>
              <a:rPr lang="en-GB" baseline="0" dirty="0" smtClean="0"/>
              <a:t> from 5 years </a:t>
            </a:r>
            <a:r>
              <a:rPr lang="en-GB" baseline="0" dirty="0" smtClean="0"/>
              <a:t>ago)</a:t>
            </a:r>
            <a:endParaRPr lang="en-GB" dirty="0" smtClean="0"/>
          </a:p>
          <a:p>
            <a:endParaRPr lang="en-GB" dirty="0" smtClean="0"/>
          </a:p>
          <a:p>
            <a:r>
              <a:rPr lang="en-GB" dirty="0" smtClean="0"/>
              <a:t>Prison staff were asked to make their own assessment of their</a:t>
            </a:r>
            <a:r>
              <a:rPr lang="en-GB" baseline="0" dirty="0" smtClean="0"/>
              <a:t> services for older people</a:t>
            </a:r>
          </a:p>
          <a:p>
            <a:r>
              <a:rPr lang="en-GB" dirty="0" smtClean="0"/>
              <a:t>1 </a:t>
            </a:r>
            <a:r>
              <a:rPr lang="en-GB" dirty="0" smtClean="0"/>
              <a:t>where older people fully participated in all areas of prison life</a:t>
            </a:r>
          </a:p>
          <a:p>
            <a:r>
              <a:rPr lang="en-GB" dirty="0" smtClean="0"/>
              <a:t>5 where there were few activities for older people and little participation </a:t>
            </a:r>
          </a:p>
          <a:p>
            <a:r>
              <a:rPr lang="en-GB" dirty="0" smtClean="0"/>
              <a:t>This </a:t>
            </a:r>
            <a:r>
              <a:rPr lang="en-GB" dirty="0" smtClean="0"/>
              <a:t>is how prison staff identified the quality of their services for older</a:t>
            </a:r>
            <a:r>
              <a:rPr lang="en-GB" baseline="0" dirty="0" smtClean="0"/>
              <a:t> people – only 6 prisons felt that older people fully participated in prison life , the others had some way to go</a:t>
            </a:r>
          </a:p>
          <a:p>
            <a:endParaRPr lang="en-GB" baseline="0" dirty="0" smtClean="0"/>
          </a:p>
          <a:p>
            <a:r>
              <a:rPr lang="en-GB" baseline="0" dirty="0" smtClean="0"/>
              <a:t>We also asked prisons a similar question about compliance with the Disability Discrimination Act (Equality Act now– the ratings were quite similar </a:t>
            </a:r>
          </a:p>
          <a:p>
            <a:r>
              <a:rPr lang="en-GB" baseline="0" dirty="0" smtClean="0"/>
              <a:t>Six prisons also said their prisons were fully accessible </a:t>
            </a:r>
            <a:endParaRPr lang="en-GB" dirty="0" smtClean="0"/>
          </a:p>
          <a:p>
            <a:endParaRPr lang="en-GB" dirty="0" smtClean="0"/>
          </a:p>
          <a:p>
            <a:r>
              <a:rPr lang="en-GB" sz="1200" kern="1200" dirty="0" smtClean="0">
                <a:solidFill>
                  <a:schemeClr val="tx1"/>
                </a:solidFill>
                <a:latin typeface="+mn-lt"/>
                <a:ea typeface="+mn-ea"/>
                <a:cs typeface="+mn-cs"/>
              </a:rPr>
              <a:t>In our survey, prisoners aged 50 or older continued to be more positive about most aspects of prison life than their younger counterparts, although they were more likely to say they had been victimised because of their disability, medication, age or the nature of their offence. The positive survey responses from older prisoners sometimes obscured the inconsistent nature of their care. Provision for older prisoners varied between prisons and the lack of consistency over basics – such as unlocking retired prisoners during the core day or requiring retired prisoners to pay for their televisions – pointed to the need for a clear, uniform strategy setting out minimum requirements for their care. Prisoners with disabilities continued to be more negative in our survey about many key aspects of prison life. We regularly found that disabled prisoners were not reliably identified, so the needs of many requiring help or reasonable adjustments were not met. The removal of disability liaison officers in many prisons following the benchmarking process had also affected appropriate care provision. From April 2015, the Care Act 2014 would give local authorities new responsibilities for meeting the care needs of prisoners and we were concerned that in many prisons too little had been done to prepare and plan for these new arrangements. </a:t>
            </a:r>
          </a:p>
          <a:p>
            <a:r>
              <a:rPr lang="en-GB" sz="1200" kern="1200" dirty="0" smtClean="0">
                <a:solidFill>
                  <a:schemeClr val="tx1"/>
                </a:solidFill>
                <a:latin typeface="+mn-lt"/>
                <a:ea typeface="+mn-ea"/>
                <a:cs typeface="+mn-cs"/>
              </a:rPr>
              <a:t> </a:t>
            </a:r>
          </a:p>
          <a:p>
            <a:pPr>
              <a:spcAft>
                <a:spcPts val="0"/>
              </a:spcAft>
            </a:pPr>
            <a:r>
              <a:rPr lang="en-GB" sz="1200" dirty="0" smtClean="0">
                <a:highlight>
                  <a:srgbClr val="FFFF00"/>
                </a:highlight>
                <a:latin typeface="+mn-lt"/>
                <a:ea typeface="Calibri"/>
                <a:cs typeface="Times New Roman"/>
              </a:rPr>
              <a:t>In our survey, prisoners aged 50 or older continued to be more positive about most aspects of prison life than their younger counterparts, although they were more likely to say they had been victimised because of their disability, medication, age or the nature of their offence. The positive survey responses from older prisoners sometimes obscured the inconsistent nature of their care.</a:t>
            </a:r>
            <a:r>
              <a:rPr lang="en-GB" sz="1200" dirty="0" smtClean="0">
                <a:latin typeface="+mn-lt"/>
                <a:ea typeface="Calibri"/>
                <a:cs typeface="Times New Roman"/>
              </a:rPr>
              <a:t> Provision for older prisoners varied between prisons and the lack of consistency over basics – such as unlocking retired prisoners during the core day or requiring retired prisoners to pay for their televisions </a:t>
            </a:r>
            <a:r>
              <a:rPr lang="en-GB" sz="1200" dirty="0" smtClean="0">
                <a:highlight>
                  <a:srgbClr val="FFFF00"/>
                </a:highlight>
                <a:latin typeface="+mn-lt"/>
                <a:ea typeface="Calibri"/>
                <a:cs typeface="Times New Roman"/>
              </a:rPr>
              <a:t>– pointed to the need for a clear, uniform strategy setting out minimum requirements for their care</a:t>
            </a:r>
            <a:r>
              <a:rPr lang="en-GB" sz="1200" dirty="0" smtClean="0">
                <a:latin typeface="+mn-lt"/>
                <a:ea typeface="Calibri"/>
                <a:cs typeface="Times New Roman"/>
              </a:rPr>
              <a:t>. Prisoners with disabilities continued to be more negative in our survey about many key aspects of prison life. We regularly found that disabled prisoners were not reliably identified, so the needs of many requiring help or reasonable adjustments were not met. </a:t>
            </a:r>
            <a:r>
              <a:rPr lang="en-GB" sz="1200" dirty="0" smtClean="0">
                <a:highlight>
                  <a:srgbClr val="FFFF00"/>
                </a:highlight>
                <a:latin typeface="+mn-lt"/>
                <a:ea typeface="Calibri"/>
                <a:cs typeface="Times New Roman"/>
              </a:rPr>
              <a:t>The removal of disability liaison officers in many prisons following the benchmarking process had also affected appropriate care provision</a:t>
            </a:r>
            <a:r>
              <a:rPr lang="en-GB" sz="1200" dirty="0" smtClean="0">
                <a:latin typeface="+mn-lt"/>
                <a:ea typeface="Calibri"/>
                <a:cs typeface="Times New Roman"/>
              </a:rPr>
              <a:t>. From April 2015, the Care Act 2014 would give local authorities new responsibilities for meeting the care needs of prisoners and we were concerned that in many prisons too little had been done to prepare and plan for these new arrangements. </a:t>
            </a:r>
          </a:p>
          <a:p>
            <a:pPr>
              <a:spcAft>
                <a:spcPts val="0"/>
              </a:spcAft>
            </a:pPr>
            <a:r>
              <a:rPr lang="en-GB" sz="1200" dirty="0" smtClean="0">
                <a:solidFill>
                  <a:srgbClr val="000000"/>
                </a:solidFill>
                <a:latin typeface="Arial"/>
                <a:ea typeface="Calibri"/>
                <a:cs typeface="Times New Roman"/>
              </a:rPr>
              <a:t> </a:t>
            </a:r>
            <a:endParaRPr lang="en-GB" sz="1200" dirty="0" smtClean="0">
              <a:latin typeface="+mn-lt"/>
              <a:ea typeface="Calibri"/>
              <a:cs typeface="Times New Roman"/>
            </a:endParaRPr>
          </a:p>
          <a:p>
            <a:endParaRPr lang="en-GB" dirty="0"/>
          </a:p>
        </p:txBody>
      </p:sp>
      <p:sp>
        <p:nvSpPr>
          <p:cNvPr id="4" name="Slide Number Placeholder 3"/>
          <p:cNvSpPr>
            <a:spLocks noGrp="1"/>
          </p:cNvSpPr>
          <p:nvPr>
            <p:ph type="sldNum" sz="quarter" idx="10"/>
          </p:nvPr>
        </p:nvSpPr>
        <p:spPr/>
        <p:txBody>
          <a:bodyPr/>
          <a:lstStyle/>
          <a:p>
            <a:fld id="{F3D35F7D-78D8-4677-BC73-B3BEE41C211D}" type="slidenum">
              <a:rPr lang="en-GB" smtClean="0"/>
              <a:pPr/>
              <a:t>8</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dirty="0" smtClean="0"/>
          </a:p>
          <a:p>
            <a:r>
              <a:rPr lang="en-GB" sz="1200" dirty="0" smtClean="0"/>
              <a:t>Core day unlock</a:t>
            </a:r>
          </a:p>
          <a:p>
            <a:endParaRPr lang="en-GB" sz="1200" dirty="0" smtClean="0"/>
          </a:p>
          <a:p>
            <a:r>
              <a:rPr lang="en-GB" sz="1200" dirty="0" smtClean="0"/>
              <a:t>Groups and socialisation</a:t>
            </a:r>
          </a:p>
          <a:p>
            <a:endParaRPr lang="en-GB" sz="1200" dirty="0" smtClean="0"/>
          </a:p>
          <a:p>
            <a:r>
              <a:rPr lang="en-GB" sz="1200" dirty="0" smtClean="0"/>
              <a:t>Staff lead  engaged (training and management support)</a:t>
            </a:r>
          </a:p>
          <a:p>
            <a:r>
              <a:rPr lang="en-GB" sz="1200" b="0" i="0" kern="1200" dirty="0" smtClean="0">
                <a:solidFill>
                  <a:schemeClr val="tx1"/>
                </a:solidFill>
                <a:latin typeface="+mn-lt"/>
                <a:ea typeface="+mn-ea"/>
                <a:cs typeface="+mn-cs"/>
              </a:rPr>
              <a:t>However, the survey revealed much good practice with older people in prison was taking place. Thirty two prison staff (over a third of the survey respondents) explained that a forum, focus group or committee for older prisoners was running in their establishment. Nearly two thirds of the 92 prisons in the survey (60%) reported that some specific age related assessments or arrangements were in place. Respondents from thirty prisons (almost a third of the survey) noted that there was some form of prisoner to prisoner support in the prison for older people. Over a third of prisons (38%) have some outside organisations providing some services to older prisoners</a:t>
            </a:r>
            <a:r>
              <a:rPr lang="en-GB" sz="1200" b="0" i="0" kern="1200" dirty="0" smtClean="0">
                <a:solidFill>
                  <a:schemeClr val="tx1"/>
                </a:solidFill>
                <a:latin typeface="+mn-lt"/>
                <a:ea typeface="+mn-ea"/>
                <a:cs typeface="+mn-cs"/>
              </a:rPr>
              <a:t>.</a:t>
            </a:r>
          </a:p>
          <a:p>
            <a:endParaRPr lang="en-GB" sz="1200" b="0" i="0" kern="1200" dirty="0" smtClean="0">
              <a:solidFill>
                <a:schemeClr val="tx1"/>
              </a:solidFill>
              <a:latin typeface="+mn-lt"/>
              <a:ea typeface="+mn-ea"/>
              <a:cs typeface="+mn-cs"/>
            </a:endParaRPr>
          </a:p>
          <a:p>
            <a:endParaRPr lang="en-GB" sz="1200" b="0" i="0" kern="1200" dirty="0" smtClean="0">
              <a:solidFill>
                <a:schemeClr val="tx1"/>
              </a:solidFill>
              <a:latin typeface="+mn-lt"/>
              <a:ea typeface="+mn-ea"/>
              <a:cs typeface="+mn-cs"/>
            </a:endParaRPr>
          </a:p>
          <a:p>
            <a:r>
              <a:rPr lang="en-GB" dirty="0" smtClean="0"/>
              <a:t>pay for prisoners of pensionable age</a:t>
            </a:r>
          </a:p>
          <a:p>
            <a:r>
              <a:rPr lang="en-GB" dirty="0" err="1" smtClean="0"/>
              <a:t>oppotrunities</a:t>
            </a:r>
            <a:r>
              <a:rPr lang="en-GB" dirty="0" smtClean="0"/>
              <a:t> to work part time</a:t>
            </a:r>
          </a:p>
          <a:p>
            <a:r>
              <a:rPr lang="en-GB" dirty="0" smtClean="0"/>
              <a:t>No deductions for </a:t>
            </a:r>
            <a:r>
              <a:rPr lang="en-GB" dirty="0" err="1" smtClean="0"/>
              <a:t>tv</a:t>
            </a:r>
            <a:endParaRPr lang="en-GB" dirty="0" smtClean="0"/>
          </a:p>
          <a:p>
            <a:r>
              <a:rPr lang="en-GB" dirty="0" smtClean="0"/>
              <a:t>Losing enhanced (if maintaining innocence)</a:t>
            </a:r>
          </a:p>
          <a:p>
            <a:endParaRPr lang="en-GB" dirty="0"/>
          </a:p>
        </p:txBody>
      </p:sp>
      <p:sp>
        <p:nvSpPr>
          <p:cNvPr id="4" name="Slide Number Placeholder 3"/>
          <p:cNvSpPr>
            <a:spLocks noGrp="1"/>
          </p:cNvSpPr>
          <p:nvPr>
            <p:ph type="sldNum" sz="quarter" idx="10"/>
          </p:nvPr>
        </p:nvSpPr>
        <p:spPr/>
        <p:txBody>
          <a:bodyPr/>
          <a:lstStyle/>
          <a:p>
            <a:fld id="{F3D35F7D-78D8-4677-BC73-B3BEE41C211D}" type="slidenum">
              <a:rPr lang="en-GB" smtClean="0"/>
              <a:pPr/>
              <a:t>9</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B26E9B3-3095-4125-B227-DE602C2EA181}"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62BAF47-CD8A-4DCC-A365-35D174756A07}" type="datetimeFigureOut">
              <a:rPr lang="en-GB" smtClean="0"/>
              <a:pPr/>
              <a:t>02/11/2015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45E12D-CE2B-4B61-BE24-40C518EE2DB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2BAF47-CD8A-4DCC-A365-35D174756A07}" type="datetimeFigureOut">
              <a:rPr lang="en-GB" smtClean="0"/>
              <a:pPr/>
              <a:t>02/11/2015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45E12D-CE2B-4B61-BE24-40C518EE2DB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2BAF47-CD8A-4DCC-A365-35D174756A07}" type="datetimeFigureOut">
              <a:rPr lang="en-GB" smtClean="0"/>
              <a:pPr/>
              <a:t>02/11/2015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45E12D-CE2B-4B61-BE24-40C518EE2DB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2BAF47-CD8A-4DCC-A365-35D174756A07}" type="datetimeFigureOut">
              <a:rPr lang="en-GB" smtClean="0"/>
              <a:pPr/>
              <a:t>02/11/2015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45E12D-CE2B-4B61-BE24-40C518EE2DB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2BAF47-CD8A-4DCC-A365-35D174756A07}" type="datetimeFigureOut">
              <a:rPr lang="en-GB" smtClean="0"/>
              <a:pPr/>
              <a:t>02/11/2015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45E12D-CE2B-4B61-BE24-40C518EE2DB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62BAF47-CD8A-4DCC-A365-35D174756A07}" type="datetimeFigureOut">
              <a:rPr lang="en-GB" smtClean="0"/>
              <a:pPr/>
              <a:t>02/11/2015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45E12D-CE2B-4B61-BE24-40C518EE2DB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62BAF47-CD8A-4DCC-A365-35D174756A07}" type="datetimeFigureOut">
              <a:rPr lang="en-GB" smtClean="0"/>
              <a:pPr/>
              <a:t>02/11/2015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445E12D-CE2B-4B61-BE24-40C518EE2DB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62BAF47-CD8A-4DCC-A365-35D174756A07}" type="datetimeFigureOut">
              <a:rPr lang="en-GB" smtClean="0"/>
              <a:pPr/>
              <a:t>02/11/2015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445E12D-CE2B-4B61-BE24-40C518EE2DB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2BAF47-CD8A-4DCC-A365-35D174756A07}" type="datetimeFigureOut">
              <a:rPr lang="en-GB" smtClean="0"/>
              <a:pPr/>
              <a:t>02/11/2015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445E12D-CE2B-4B61-BE24-40C518EE2DB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2BAF47-CD8A-4DCC-A365-35D174756A07}" type="datetimeFigureOut">
              <a:rPr lang="en-GB" smtClean="0"/>
              <a:pPr/>
              <a:t>02/11/2015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45E12D-CE2B-4B61-BE24-40C518EE2DB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2BAF47-CD8A-4DCC-A365-35D174756A07}" type="datetimeFigureOut">
              <a:rPr lang="en-GB" smtClean="0"/>
              <a:pPr/>
              <a:t>02/11/2015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45E12D-CE2B-4B61-BE24-40C518EE2DB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2BAF47-CD8A-4DCC-A365-35D174756A07}" type="datetimeFigureOut">
              <a:rPr lang="en-GB" smtClean="0"/>
              <a:pPr/>
              <a:t>02/11/2015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45E12D-CE2B-4B61-BE24-40C518EE2DB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risonreformtrust.org.uk/"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hyperlink" Target="mailto:Francesca.cooney@prisonreformtrust.org.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Management and care of older prisoners </a:t>
            </a:r>
            <a:endParaRPr lang="en-GB" dirty="0"/>
          </a:p>
        </p:txBody>
      </p:sp>
      <p:sp>
        <p:nvSpPr>
          <p:cNvPr id="3" name="Subtitle 2"/>
          <p:cNvSpPr>
            <a:spLocks noGrp="1"/>
          </p:cNvSpPr>
          <p:nvPr>
            <p:ph type="subTitle" idx="1"/>
          </p:nvPr>
        </p:nvSpPr>
        <p:spPr/>
        <p:txBody>
          <a:bodyPr/>
          <a:lstStyle/>
          <a:p>
            <a:r>
              <a:rPr lang="en-GB" dirty="0" smtClean="0"/>
              <a:t>Butler Trust </a:t>
            </a:r>
          </a:p>
          <a:p>
            <a:r>
              <a:rPr lang="en-GB" dirty="0" smtClean="0"/>
              <a:t>5</a:t>
            </a:r>
            <a:r>
              <a:rPr lang="en-GB" baseline="30000" dirty="0" smtClean="0"/>
              <a:t>th</a:t>
            </a:r>
            <a:r>
              <a:rPr lang="en-GB" dirty="0" smtClean="0"/>
              <a:t> November 2015 </a:t>
            </a:r>
            <a:endParaRPr lang="en-GB" dirty="0"/>
          </a:p>
        </p:txBody>
      </p:sp>
      <p:pic>
        <p:nvPicPr>
          <p:cNvPr id="4" name="Picture 2" descr="approved_logo_red.jpg"/>
          <p:cNvPicPr>
            <a:picLocks noChangeAspect="1"/>
          </p:cNvPicPr>
          <p:nvPr/>
        </p:nvPicPr>
        <p:blipFill>
          <a:blip r:embed="rId2" cstate="print"/>
          <a:srcRect/>
          <a:stretch>
            <a:fillRect/>
          </a:stretch>
        </p:blipFill>
        <p:spPr bwMode="auto">
          <a:xfrm>
            <a:off x="685800" y="5105400"/>
            <a:ext cx="2174875"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Recommendations  -outside NOMS</a:t>
            </a:r>
            <a:endParaRPr lang="en-GB" dirty="0"/>
          </a:p>
        </p:txBody>
      </p:sp>
      <p:sp>
        <p:nvSpPr>
          <p:cNvPr id="6" name="Content Placeholder 5"/>
          <p:cNvSpPr>
            <a:spLocks noGrp="1"/>
          </p:cNvSpPr>
          <p:nvPr>
            <p:ph sz="half" idx="2"/>
          </p:nvPr>
        </p:nvSpPr>
        <p:spPr/>
        <p:txBody>
          <a:bodyPr>
            <a:normAutofit fontScale="92500" lnSpcReduction="10000"/>
          </a:bodyPr>
          <a:lstStyle/>
          <a:p>
            <a:r>
              <a:rPr lang="en-GB" dirty="0" smtClean="0"/>
              <a:t>Long term change in sentencing and more community penalties</a:t>
            </a:r>
          </a:p>
          <a:p>
            <a:r>
              <a:rPr lang="en-GB" dirty="0" smtClean="0"/>
              <a:t>Diversion to social care at sentence and appropriate accommodation during sentence</a:t>
            </a:r>
          </a:p>
          <a:p>
            <a:r>
              <a:rPr lang="en-GB" dirty="0" smtClean="0"/>
              <a:t>Links and agreements with sheltered accommodation and care homes for release</a:t>
            </a:r>
          </a:p>
          <a:p>
            <a:endParaRPr lang="en-GB" dirty="0"/>
          </a:p>
        </p:txBody>
      </p:sp>
      <p:pic>
        <p:nvPicPr>
          <p:cNvPr id="7" name="Content Placeholder 3" descr="SLKT14.jpg"/>
          <p:cNvPicPr>
            <a:picLocks noGrp="1" noChangeAspect="1"/>
          </p:cNvPicPr>
          <p:nvPr>
            <p:ph sz="half" idx="1"/>
          </p:nvPr>
        </p:nvPicPr>
        <p:blipFill>
          <a:blip r:embed="rId3" cstate="print"/>
          <a:stretch>
            <a:fillRect/>
          </a:stretch>
        </p:blipFill>
        <p:spPr>
          <a:xfrm>
            <a:off x="1028007" y="2034381"/>
            <a:ext cx="2896985" cy="36576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Recommendations for NOMS </a:t>
            </a:r>
            <a:endParaRPr lang="en-GB" dirty="0"/>
          </a:p>
        </p:txBody>
      </p:sp>
      <p:sp>
        <p:nvSpPr>
          <p:cNvPr id="4" name="Content Placeholder 3"/>
          <p:cNvSpPr>
            <a:spLocks noGrp="1"/>
          </p:cNvSpPr>
          <p:nvPr>
            <p:ph sz="half" idx="2"/>
          </p:nvPr>
        </p:nvSpPr>
        <p:spPr/>
        <p:txBody>
          <a:bodyPr>
            <a:normAutofit fontScale="92500" lnSpcReduction="20000"/>
          </a:bodyPr>
          <a:lstStyle/>
          <a:p>
            <a:r>
              <a:rPr lang="en-GB" dirty="0" smtClean="0"/>
              <a:t>National strategy</a:t>
            </a:r>
          </a:p>
          <a:p>
            <a:r>
              <a:rPr lang="en-GB" dirty="0" smtClean="0"/>
              <a:t>Older peoples leads in prisons </a:t>
            </a:r>
          </a:p>
          <a:p>
            <a:r>
              <a:rPr lang="en-GB" dirty="0" smtClean="0"/>
              <a:t>Appropriate allocation </a:t>
            </a:r>
          </a:p>
          <a:p>
            <a:r>
              <a:rPr lang="en-GB" dirty="0" smtClean="0"/>
              <a:t>More use of compassionate release, home detention curfew, release on temporary licence </a:t>
            </a:r>
          </a:p>
          <a:p>
            <a:r>
              <a:rPr lang="en-GB" dirty="0" smtClean="0"/>
              <a:t>Develop supported accommodation and approved premises</a:t>
            </a:r>
            <a:endParaRPr lang="en-GB" dirty="0"/>
          </a:p>
        </p:txBody>
      </p:sp>
      <p:pic>
        <p:nvPicPr>
          <p:cNvPr id="5" name="Content Placeholder 4" descr="SLKT22.jpg"/>
          <p:cNvPicPr>
            <a:picLocks noGrp="1" noChangeAspect="1"/>
          </p:cNvPicPr>
          <p:nvPr>
            <p:ph sz="half" idx="1"/>
          </p:nvPr>
        </p:nvPicPr>
        <p:blipFill>
          <a:blip r:embed="rId3" cstate="print"/>
          <a:stretch>
            <a:fillRect/>
          </a:stretch>
        </p:blipFill>
        <p:spPr>
          <a:xfrm>
            <a:off x="685233" y="1600200"/>
            <a:ext cx="3582534" cy="45259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t>Prison Reform Trust publications</a:t>
            </a:r>
            <a:endParaRPr lang="en-GB" dirty="0"/>
          </a:p>
        </p:txBody>
      </p:sp>
      <p:sp>
        <p:nvSpPr>
          <p:cNvPr id="6" name="Content Placeholder 5"/>
          <p:cNvSpPr>
            <a:spLocks noGrp="1"/>
          </p:cNvSpPr>
          <p:nvPr>
            <p:ph idx="1"/>
          </p:nvPr>
        </p:nvSpPr>
        <p:spPr/>
        <p:txBody>
          <a:bodyPr>
            <a:normAutofit lnSpcReduction="10000"/>
          </a:bodyPr>
          <a:lstStyle/>
          <a:p>
            <a:pPr>
              <a:buNone/>
            </a:pPr>
            <a:endParaRPr lang="en-GB" dirty="0" smtClean="0"/>
          </a:p>
          <a:p>
            <a:r>
              <a:rPr lang="en-GB" dirty="0" smtClean="0"/>
              <a:t>Booklet for people on licence for a sex offence</a:t>
            </a:r>
          </a:p>
          <a:p>
            <a:pPr>
              <a:buNone/>
            </a:pPr>
            <a:r>
              <a:rPr lang="en-GB" dirty="0" smtClean="0"/>
              <a:t>	(out now</a:t>
            </a:r>
            <a:r>
              <a:rPr lang="en-GB" dirty="0" smtClean="0"/>
              <a:t>)</a:t>
            </a:r>
          </a:p>
          <a:p>
            <a:r>
              <a:rPr lang="en-GB" dirty="0" err="1" smtClean="0"/>
              <a:t>Factfile</a:t>
            </a:r>
            <a:r>
              <a:rPr lang="en-GB" dirty="0" smtClean="0"/>
              <a:t> </a:t>
            </a:r>
            <a:endParaRPr lang="en-GB" dirty="0" smtClean="0"/>
          </a:p>
          <a:p>
            <a:r>
              <a:rPr lang="en-GB" dirty="0" smtClean="0"/>
              <a:t>Information </a:t>
            </a:r>
            <a:r>
              <a:rPr lang="en-GB" dirty="0" smtClean="0"/>
              <a:t>book </a:t>
            </a:r>
            <a:r>
              <a:rPr lang="en-GB" dirty="0" smtClean="0"/>
              <a:t>for prisoners with a disability</a:t>
            </a:r>
          </a:p>
          <a:p>
            <a:r>
              <a:rPr lang="en-GB" dirty="0" smtClean="0"/>
              <a:t>Research into use of segregation units  </a:t>
            </a:r>
          </a:p>
          <a:p>
            <a:r>
              <a:rPr lang="en-GB" dirty="0" smtClean="0"/>
              <a:t>Resettlement experiences of older people </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 for listening!</a:t>
            </a:r>
            <a:endParaRPr lang="en-GB" dirty="0"/>
          </a:p>
        </p:txBody>
      </p:sp>
      <p:sp>
        <p:nvSpPr>
          <p:cNvPr id="4" name="Text Placeholder 3"/>
          <p:cNvSpPr>
            <a:spLocks noGrp="1"/>
          </p:cNvSpPr>
          <p:nvPr>
            <p:ph type="body" sz="half" idx="2"/>
          </p:nvPr>
        </p:nvSpPr>
        <p:spPr/>
        <p:txBody>
          <a:bodyPr>
            <a:normAutofit fontScale="70000" lnSpcReduction="20000"/>
          </a:bodyPr>
          <a:lstStyle/>
          <a:p>
            <a:r>
              <a:rPr lang="en-GB" sz="3200" dirty="0" smtClean="0">
                <a:hlinkClick r:id="rId3"/>
              </a:rPr>
              <a:t>www.prisonreformtrust.org.uk</a:t>
            </a:r>
            <a:endParaRPr lang="en-GB" sz="3200" dirty="0" smtClean="0"/>
          </a:p>
          <a:p>
            <a:r>
              <a:rPr lang="en-GB" sz="3200" dirty="0" smtClean="0">
                <a:hlinkClick r:id="rId4"/>
              </a:rPr>
              <a:t>Francesca.cooney@prisonreformtrust.org.uk</a:t>
            </a:r>
            <a:endParaRPr lang="en-GB" sz="3200" dirty="0" smtClean="0"/>
          </a:p>
          <a:p>
            <a:endParaRPr lang="en-GB" sz="3200" dirty="0"/>
          </a:p>
        </p:txBody>
      </p:sp>
      <p:pic>
        <p:nvPicPr>
          <p:cNvPr id="5" name="Content Placeholder 3" descr="SLKT10.jpg"/>
          <p:cNvPicPr>
            <a:picLocks noGrp="1" noChangeAspect="1"/>
          </p:cNvPicPr>
          <p:nvPr>
            <p:ph type="pic" idx="1"/>
          </p:nvPr>
        </p:nvPicPr>
        <p:blipFill>
          <a:blip r:embed="rId5" cstate="print"/>
          <a:srcRect t="20317" b="20317"/>
          <a:stretch>
            <a:fillRect/>
          </a:stretch>
        </p:blip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a:xfrm>
            <a:off x="899592" y="476672"/>
            <a:ext cx="7772400" cy="1143000"/>
          </a:xfrm>
        </p:spPr>
        <p:txBody>
          <a:bodyPr>
            <a:normAutofit fontScale="90000"/>
          </a:bodyPr>
          <a:lstStyle/>
          <a:p>
            <a:r>
              <a:rPr lang="en-GB" dirty="0" smtClean="0">
                <a:latin typeface="Arial" charset="0"/>
                <a:ea typeface="ＭＳ Ｐゴシック" pitchFamily="-111" charset="-128"/>
                <a:cs typeface="Arial" charset="0"/>
              </a:rPr>
              <a:t/>
            </a:r>
            <a:br>
              <a:rPr lang="en-GB" dirty="0" smtClean="0">
                <a:latin typeface="Arial" charset="0"/>
                <a:ea typeface="ＭＳ Ｐゴシック" pitchFamily="-111" charset="-128"/>
                <a:cs typeface="Arial" charset="0"/>
              </a:rPr>
            </a:br>
            <a:r>
              <a:rPr lang="en-GB" dirty="0" smtClean="0">
                <a:latin typeface="Arial" charset="0"/>
                <a:ea typeface="ＭＳ Ｐゴシック" pitchFamily="-111" charset="-128"/>
                <a:cs typeface="Arial" charset="0"/>
              </a:rPr>
              <a:t>Prison Reform Trust </a:t>
            </a:r>
            <a:br>
              <a:rPr lang="en-GB" dirty="0" smtClean="0">
                <a:latin typeface="Arial" charset="0"/>
                <a:ea typeface="ＭＳ Ｐゴシック" pitchFamily="-111" charset="-128"/>
                <a:cs typeface="Arial" charset="0"/>
              </a:rPr>
            </a:br>
            <a:r>
              <a:rPr lang="en-GB" dirty="0" smtClean="0">
                <a:latin typeface="Arial" charset="0"/>
                <a:ea typeface="ＭＳ Ｐゴシック" pitchFamily="-111" charset="-128"/>
                <a:cs typeface="Arial" charset="0"/>
              </a:rPr>
              <a:t/>
            </a:r>
            <a:br>
              <a:rPr lang="en-GB" dirty="0" smtClean="0">
                <a:latin typeface="Arial" charset="0"/>
                <a:ea typeface="ＭＳ Ｐゴシック" pitchFamily="-111" charset="-128"/>
                <a:cs typeface="Arial" charset="0"/>
              </a:rPr>
            </a:br>
            <a:endParaRPr lang="en-GB" dirty="0" smtClean="0">
              <a:latin typeface="Arial" charset="0"/>
              <a:ea typeface="ＭＳ Ｐゴシック" pitchFamily="-111" charset="-128"/>
              <a:cs typeface="Arial" charset="0"/>
            </a:endParaRPr>
          </a:p>
        </p:txBody>
      </p:sp>
      <p:sp>
        <p:nvSpPr>
          <p:cNvPr id="3075" name="Content Placeholder 4"/>
          <p:cNvSpPr>
            <a:spLocks noGrp="1"/>
          </p:cNvSpPr>
          <p:nvPr>
            <p:ph idx="1"/>
          </p:nvPr>
        </p:nvSpPr>
        <p:spPr>
          <a:xfrm>
            <a:off x="539552" y="1600200"/>
            <a:ext cx="8147248" cy="4565104"/>
          </a:xfrm>
        </p:spPr>
        <p:txBody>
          <a:bodyPr>
            <a:normAutofit fontScale="92500" lnSpcReduction="10000"/>
          </a:bodyPr>
          <a:lstStyle/>
          <a:p>
            <a:pPr>
              <a:buNone/>
            </a:pPr>
            <a:endParaRPr lang="en-GB" sz="4800" dirty="0" smtClean="0">
              <a:latin typeface="Arial" charset="0"/>
              <a:ea typeface="ＭＳ Ｐゴシック" pitchFamily="-111" charset="-128"/>
              <a:cs typeface="Arial" charset="0"/>
            </a:endParaRPr>
          </a:p>
          <a:p>
            <a:r>
              <a:rPr lang="en-GB" sz="4800" dirty="0" smtClean="0">
                <a:latin typeface="Arial" charset="0"/>
                <a:ea typeface="ＭＳ Ｐゴシック" pitchFamily="-111" charset="-128"/>
                <a:cs typeface="Arial" charset="0"/>
              </a:rPr>
              <a:t>Media and policy work</a:t>
            </a:r>
          </a:p>
          <a:p>
            <a:r>
              <a:rPr lang="en-GB" sz="4800" dirty="0" smtClean="0">
                <a:latin typeface="Arial" charset="0"/>
                <a:ea typeface="ＭＳ Ｐゴシック" pitchFamily="-111" charset="-128"/>
                <a:cs typeface="Arial" charset="0"/>
              </a:rPr>
              <a:t>Research</a:t>
            </a:r>
          </a:p>
          <a:p>
            <a:r>
              <a:rPr lang="en-GB" sz="4800" dirty="0" smtClean="0">
                <a:latin typeface="Arial" charset="0"/>
                <a:ea typeface="ＭＳ Ｐゴシック" pitchFamily="-111" charset="-128"/>
                <a:cs typeface="Arial" charset="0"/>
              </a:rPr>
              <a:t>Programmes</a:t>
            </a:r>
          </a:p>
          <a:p>
            <a:r>
              <a:rPr lang="en-GB" sz="4800" dirty="0" smtClean="0">
                <a:latin typeface="Arial" charset="0"/>
                <a:ea typeface="ＭＳ Ｐゴシック" pitchFamily="-111" charset="-128"/>
                <a:cs typeface="Arial" charset="0"/>
              </a:rPr>
              <a:t>Advice and information service</a:t>
            </a:r>
          </a:p>
          <a:p>
            <a:r>
              <a:rPr lang="en-GB" sz="4800" dirty="0" smtClean="0">
                <a:latin typeface="Arial" charset="0"/>
                <a:ea typeface="ＭＳ Ｐゴシック" pitchFamily="-111" charset="-128"/>
                <a:cs typeface="Arial" charset="0"/>
              </a:rPr>
              <a:t>Website, e-newsletter, factfile</a:t>
            </a:r>
          </a:p>
          <a:p>
            <a:endParaRPr lang="en-GB" dirty="0" smtClean="0">
              <a:latin typeface="Arial" charset="0"/>
              <a:ea typeface="ＭＳ Ｐゴシック" pitchFamily="-111" charset="-128"/>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numbers </a:t>
            </a:r>
            <a:endParaRPr lang="en-GB" dirty="0"/>
          </a:p>
        </p:txBody>
      </p:sp>
      <p:pic>
        <p:nvPicPr>
          <p:cNvPr id="2050" name="Picture 2" descr="C:\Users\francesca.PRT\AppData\Local\Microsoft\Windows\Temporary Internet Files\Content.Outlook\N9IQOM00\Older-prisoners.jpg"/>
          <p:cNvPicPr>
            <a:picLocks noGrp="1" noChangeAspect="1" noChangeArrowheads="1"/>
          </p:cNvPicPr>
          <p:nvPr>
            <p:ph idx="1"/>
          </p:nvPr>
        </p:nvPicPr>
        <p:blipFill>
          <a:blip r:embed="rId3" cstate="print"/>
          <a:srcRect/>
          <a:stretch>
            <a:fillRect/>
          </a:stretch>
        </p:blipFill>
        <p:spPr bwMode="auto">
          <a:xfrm>
            <a:off x="1381125" y="1831181"/>
            <a:ext cx="6381750" cy="4064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publications.parliament.uk/pa/cm201314/cmselect/cmjust/89/IMG00003.GIF"/>
          <p:cNvPicPr>
            <a:picLocks noChangeAspect="1" noChangeArrowheads="1"/>
          </p:cNvPicPr>
          <p:nvPr/>
        </p:nvPicPr>
        <p:blipFill>
          <a:blip r:embed="rId3" cstate="print"/>
          <a:srcRect/>
          <a:stretch>
            <a:fillRect/>
          </a:stretch>
        </p:blipFill>
        <p:spPr bwMode="auto">
          <a:xfrm>
            <a:off x="323528" y="548680"/>
            <a:ext cx="8306940" cy="4752528"/>
          </a:xfrm>
          <a:prstGeom prst="rect">
            <a:avLst/>
          </a:prstGeom>
          <a:noFill/>
        </p:spPr>
      </p:pic>
      <p:grpSp>
        <p:nvGrpSpPr>
          <p:cNvPr id="2" name="Group 16"/>
          <p:cNvGrpSpPr/>
          <p:nvPr/>
        </p:nvGrpSpPr>
        <p:grpSpPr>
          <a:xfrm>
            <a:off x="899592" y="5003884"/>
            <a:ext cx="7920880" cy="657364"/>
            <a:chOff x="899592" y="5003884"/>
            <a:chExt cx="7920880" cy="657364"/>
          </a:xfrm>
        </p:grpSpPr>
        <p:grpSp>
          <p:nvGrpSpPr>
            <p:cNvPr id="3" name="Group 7"/>
            <p:cNvGrpSpPr/>
            <p:nvPr/>
          </p:nvGrpSpPr>
          <p:grpSpPr>
            <a:xfrm>
              <a:off x="899592" y="5013176"/>
              <a:ext cx="2520280" cy="369332"/>
              <a:chOff x="1187624" y="5589240"/>
              <a:chExt cx="2520280" cy="369332"/>
            </a:xfrm>
          </p:grpSpPr>
          <p:sp>
            <p:nvSpPr>
              <p:cNvPr id="5" name="TextBox 4"/>
              <p:cNvSpPr txBox="1"/>
              <p:nvPr/>
            </p:nvSpPr>
            <p:spPr>
              <a:xfrm>
                <a:off x="1187624" y="5589240"/>
                <a:ext cx="2520280" cy="369332"/>
              </a:xfrm>
              <a:prstGeom prst="rect">
                <a:avLst/>
              </a:prstGeom>
              <a:solidFill>
                <a:schemeClr val="bg1"/>
              </a:solidFill>
            </p:spPr>
            <p:txBody>
              <a:bodyPr wrap="square" rtlCol="0">
                <a:spAutoFit/>
              </a:bodyPr>
              <a:lstStyle/>
              <a:p>
                <a:r>
                  <a:rPr lang="en-GB" dirty="0" smtClean="0"/>
                  <a:t>       Less than 12 months</a:t>
                </a:r>
                <a:endParaRPr lang="en-GB" dirty="0"/>
              </a:p>
            </p:txBody>
          </p:sp>
          <p:sp>
            <p:nvSpPr>
              <p:cNvPr id="6" name="Rectangle 5"/>
              <p:cNvSpPr/>
              <p:nvPr/>
            </p:nvSpPr>
            <p:spPr>
              <a:xfrm>
                <a:off x="1331640" y="5661248"/>
                <a:ext cx="216024" cy="216024"/>
              </a:xfrm>
              <a:prstGeom prst="rect">
                <a:avLst/>
              </a:prstGeom>
              <a:solidFill>
                <a:srgbClr val="008A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 name="Group 12"/>
            <p:cNvGrpSpPr/>
            <p:nvPr/>
          </p:nvGrpSpPr>
          <p:grpSpPr>
            <a:xfrm>
              <a:off x="3419872" y="5014917"/>
              <a:ext cx="2952328" cy="646331"/>
              <a:chOff x="2627784" y="5733256"/>
              <a:chExt cx="2952328" cy="646331"/>
            </a:xfrm>
          </p:grpSpPr>
          <p:sp>
            <p:nvSpPr>
              <p:cNvPr id="10" name="TextBox 9"/>
              <p:cNvSpPr txBox="1"/>
              <p:nvPr/>
            </p:nvSpPr>
            <p:spPr>
              <a:xfrm>
                <a:off x="2627784" y="5733256"/>
                <a:ext cx="2952328" cy="646331"/>
              </a:xfrm>
              <a:prstGeom prst="rect">
                <a:avLst/>
              </a:prstGeom>
              <a:solidFill>
                <a:schemeClr val="bg1"/>
              </a:solidFill>
            </p:spPr>
            <p:txBody>
              <a:bodyPr wrap="square" rtlCol="0">
                <a:spAutoFit/>
              </a:bodyPr>
              <a:lstStyle/>
              <a:p>
                <a:r>
                  <a:rPr lang="en-GB" dirty="0" smtClean="0"/>
                  <a:t>      12 months to less than 4 years</a:t>
                </a:r>
                <a:endParaRPr lang="en-GB" dirty="0"/>
              </a:p>
            </p:txBody>
          </p:sp>
          <p:sp>
            <p:nvSpPr>
              <p:cNvPr id="12" name="Rectangle 11"/>
              <p:cNvSpPr/>
              <p:nvPr/>
            </p:nvSpPr>
            <p:spPr>
              <a:xfrm>
                <a:off x="2699792" y="5805264"/>
                <a:ext cx="216024" cy="216024"/>
              </a:xfrm>
              <a:prstGeom prst="rect">
                <a:avLst/>
              </a:prstGeom>
              <a:solidFill>
                <a:srgbClr val="05CD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 name="Group 14"/>
            <p:cNvGrpSpPr/>
            <p:nvPr/>
          </p:nvGrpSpPr>
          <p:grpSpPr>
            <a:xfrm>
              <a:off x="6372200" y="5003884"/>
              <a:ext cx="2448272" cy="369332"/>
              <a:chOff x="2915816" y="5949280"/>
              <a:chExt cx="2448272" cy="369332"/>
            </a:xfrm>
          </p:grpSpPr>
          <p:sp>
            <p:nvSpPr>
              <p:cNvPr id="14" name="TextBox 13"/>
              <p:cNvSpPr txBox="1"/>
              <p:nvPr/>
            </p:nvSpPr>
            <p:spPr>
              <a:xfrm>
                <a:off x="2915816" y="5949280"/>
                <a:ext cx="2448272" cy="369332"/>
              </a:xfrm>
              <a:prstGeom prst="rect">
                <a:avLst/>
              </a:prstGeom>
              <a:solidFill>
                <a:schemeClr val="bg1"/>
              </a:solidFill>
            </p:spPr>
            <p:txBody>
              <a:bodyPr wrap="square" rtlCol="0">
                <a:spAutoFit/>
              </a:bodyPr>
              <a:lstStyle/>
              <a:p>
                <a:r>
                  <a:rPr lang="en-GB" dirty="0" smtClean="0"/>
                  <a:t>      4 years to 10 years</a:t>
                </a:r>
                <a:endParaRPr lang="en-GB" dirty="0"/>
              </a:p>
            </p:txBody>
          </p:sp>
          <p:sp>
            <p:nvSpPr>
              <p:cNvPr id="9" name="Rectangle 8"/>
              <p:cNvSpPr/>
              <p:nvPr/>
            </p:nvSpPr>
            <p:spPr>
              <a:xfrm>
                <a:off x="2987824" y="6021288"/>
                <a:ext cx="216024" cy="216024"/>
              </a:xfrm>
              <a:prstGeom prst="rect">
                <a:avLst/>
              </a:prstGeom>
              <a:solidFill>
                <a:srgbClr val="BBE2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16" name="TextBox 15"/>
          <p:cNvSpPr txBox="1"/>
          <p:nvPr/>
        </p:nvSpPr>
        <p:spPr>
          <a:xfrm>
            <a:off x="4139952" y="4653136"/>
            <a:ext cx="1656184" cy="369332"/>
          </a:xfrm>
          <a:prstGeom prst="rect">
            <a:avLst/>
          </a:prstGeom>
          <a:solidFill>
            <a:schemeClr val="bg1"/>
          </a:solidFill>
        </p:spPr>
        <p:txBody>
          <a:bodyPr wrap="square" rtlCol="0">
            <a:spAutoFit/>
          </a:bodyPr>
          <a:lstStyle/>
          <a:p>
            <a:r>
              <a:rPr lang="en-GB" b="1" dirty="0" smtClean="0"/>
              <a:t>Age on Release</a:t>
            </a:r>
            <a:endParaRPr lang="en-GB" b="1" dirty="0"/>
          </a:p>
        </p:txBody>
      </p:sp>
      <p:sp>
        <p:nvSpPr>
          <p:cNvPr id="18" name="TextBox 17"/>
          <p:cNvSpPr txBox="1"/>
          <p:nvPr/>
        </p:nvSpPr>
        <p:spPr>
          <a:xfrm rot="16200000">
            <a:off x="-1616041" y="2128210"/>
            <a:ext cx="4104456" cy="369332"/>
          </a:xfrm>
          <a:prstGeom prst="rect">
            <a:avLst/>
          </a:prstGeom>
          <a:solidFill>
            <a:schemeClr val="bg1"/>
          </a:solidFill>
        </p:spPr>
        <p:txBody>
          <a:bodyPr wrap="square" rtlCol="0">
            <a:spAutoFit/>
          </a:bodyPr>
          <a:lstStyle/>
          <a:p>
            <a:r>
              <a:rPr lang="en-GB" b="1" dirty="0" smtClean="0"/>
              <a:t>Proportion who re-offend %</a:t>
            </a:r>
            <a:endParaRPr lang="en-GB"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Four main profiles? </a:t>
            </a:r>
            <a:endParaRPr lang="en-GB" dirty="0"/>
          </a:p>
        </p:txBody>
      </p:sp>
      <p:sp>
        <p:nvSpPr>
          <p:cNvPr id="3" name="Content Placeholder 2"/>
          <p:cNvSpPr>
            <a:spLocks noGrp="1"/>
          </p:cNvSpPr>
          <p:nvPr>
            <p:ph idx="1"/>
          </p:nvPr>
        </p:nvSpPr>
        <p:spPr/>
        <p:txBody>
          <a:bodyPr/>
          <a:lstStyle/>
          <a:p>
            <a:r>
              <a:rPr lang="en-GB" dirty="0" smtClean="0"/>
              <a:t>Repeat prisoners – ‘revolving door’ people in and out of prison for less serious offences</a:t>
            </a:r>
          </a:p>
          <a:p>
            <a:r>
              <a:rPr lang="en-GB" dirty="0" smtClean="0"/>
              <a:t>Growing old in prison – sentenced to a long sentence before the age of 50</a:t>
            </a:r>
          </a:p>
          <a:p>
            <a:r>
              <a:rPr lang="en-GB" dirty="0" smtClean="0"/>
              <a:t>Short term, first time prisoners – fraud etc</a:t>
            </a:r>
          </a:p>
          <a:p>
            <a:r>
              <a:rPr lang="en-GB" dirty="0" smtClean="0"/>
              <a:t>Long term first time prisoners – historical offences </a:t>
            </a:r>
          </a:p>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Needs</a:t>
            </a:r>
            <a:endParaRPr lang="en-GB" dirty="0"/>
          </a:p>
        </p:txBody>
      </p:sp>
      <p:pic>
        <p:nvPicPr>
          <p:cNvPr id="5" name="Picture Placeholder 4" descr="Wait Room.jpg"/>
          <p:cNvPicPr>
            <a:picLocks noGrp="1" noChangeAspect="1"/>
          </p:cNvPicPr>
          <p:nvPr>
            <p:ph type="pic" idx="1"/>
          </p:nvPr>
        </p:nvPicPr>
        <p:blipFill>
          <a:blip r:embed="rId3" cstate="print"/>
          <a:srcRect t="2667" b="2667"/>
          <a:stretch>
            <a:fillRect/>
          </a:stretch>
        </p:blipFill>
        <p:spPr/>
      </p:pic>
      <p:sp>
        <p:nvSpPr>
          <p:cNvPr id="4" name="Text Placeholder 3"/>
          <p:cNvSpPr>
            <a:spLocks noGrp="1"/>
          </p:cNvSpPr>
          <p:nvPr>
            <p:ph type="body" sz="half" idx="2"/>
          </p:nvPr>
        </p:nvSpPr>
        <p:spPr>
          <a:xfrm>
            <a:off x="1763688" y="5367338"/>
            <a:ext cx="5515000" cy="1158006"/>
          </a:xfrm>
        </p:spPr>
        <p:txBody>
          <a:bodyPr>
            <a:normAutofit/>
          </a:bodyPr>
          <a:lstStyle/>
          <a:p>
            <a:r>
              <a:rPr lang="en-GB" sz="1600" dirty="0" smtClean="0"/>
              <a:t>Mental health </a:t>
            </a:r>
          </a:p>
          <a:p>
            <a:r>
              <a:rPr lang="en-GB" sz="1600" dirty="0" smtClean="0"/>
              <a:t>Disability</a:t>
            </a:r>
          </a:p>
          <a:p>
            <a:r>
              <a:rPr lang="en-GB" sz="1600" dirty="0" smtClean="0"/>
              <a:t>Social care </a:t>
            </a:r>
          </a:p>
        </p:txBody>
      </p:sp>
      <p:pic>
        <p:nvPicPr>
          <p:cNvPr id="6" name="Picture Placeholder 4" descr="Wait Room.jpg"/>
          <p:cNvPicPr>
            <a:picLocks noChangeAspect="1"/>
          </p:cNvPicPr>
          <p:nvPr/>
        </p:nvPicPr>
        <p:blipFill>
          <a:blip r:embed="rId3" cstate="print"/>
          <a:srcRect t="2667" b="2667"/>
          <a:stretch>
            <a:fillRect/>
          </a:stretch>
        </p:blipFill>
        <p:spPr>
          <a:xfrm>
            <a:off x="1835696" y="692696"/>
            <a:ext cx="5486400" cy="41148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221088"/>
            <a:ext cx="5516016" cy="45719"/>
          </a:xfrm>
        </p:spPr>
        <p:txBody>
          <a:bodyPr>
            <a:normAutofit fontScale="90000"/>
          </a:bodyPr>
          <a:lstStyle/>
          <a:p>
            <a:endParaRPr lang="en-GB" dirty="0"/>
          </a:p>
        </p:txBody>
      </p:sp>
      <p:pic>
        <p:nvPicPr>
          <p:cNvPr id="7" name="Picture Placeholder 6" descr="SLKT20.jpg"/>
          <p:cNvPicPr>
            <a:picLocks noGrp="1" noChangeAspect="1"/>
          </p:cNvPicPr>
          <p:nvPr>
            <p:ph type="pic" idx="1"/>
          </p:nvPr>
        </p:nvPicPr>
        <p:blipFill>
          <a:blip r:embed="rId3" cstate="print"/>
          <a:srcRect t="2681" b="2681"/>
          <a:stretch>
            <a:fillRect/>
          </a:stretch>
        </p:blipFill>
        <p:spPr>
          <a:xfrm>
            <a:off x="1691680" y="260648"/>
            <a:ext cx="5486400" cy="4114800"/>
          </a:xfrm>
        </p:spPr>
      </p:pic>
      <p:sp>
        <p:nvSpPr>
          <p:cNvPr id="3" name="Content Placeholder 2"/>
          <p:cNvSpPr>
            <a:spLocks noGrp="1"/>
          </p:cNvSpPr>
          <p:nvPr>
            <p:ph type="body" sz="half" idx="2"/>
          </p:nvPr>
        </p:nvSpPr>
        <p:spPr>
          <a:xfrm>
            <a:off x="1187624" y="4437112"/>
            <a:ext cx="7236296" cy="1827584"/>
          </a:xfrm>
        </p:spPr>
        <p:txBody>
          <a:bodyPr>
            <a:noAutofit/>
          </a:bodyPr>
          <a:lstStyle/>
          <a:p>
            <a:r>
              <a:rPr lang="en-GB" sz="2000" dirty="0" smtClean="0"/>
              <a:t>Needs </a:t>
            </a:r>
          </a:p>
          <a:p>
            <a:r>
              <a:rPr lang="en-GB" sz="2000" dirty="0" smtClean="0"/>
              <a:t>Isolation</a:t>
            </a:r>
          </a:p>
          <a:p>
            <a:r>
              <a:rPr lang="en-GB" sz="2000" dirty="0" smtClean="0"/>
              <a:t>Sentence planning</a:t>
            </a:r>
          </a:p>
          <a:p>
            <a:r>
              <a:rPr lang="en-GB" sz="2000" dirty="0" smtClean="0"/>
              <a:t>Resettlement </a:t>
            </a:r>
          </a:p>
          <a:p>
            <a:endParaRPr lang="en-GB" sz="2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200" dirty="0" smtClean="0"/>
              <a:t/>
            </a:r>
            <a:br>
              <a:rPr lang="en-GB" sz="2200" dirty="0" smtClean="0"/>
            </a:br>
            <a:r>
              <a:rPr lang="en-GB" sz="2200" dirty="0" smtClean="0"/>
              <a:t/>
            </a:r>
            <a:br>
              <a:rPr lang="en-GB" sz="2200" dirty="0" smtClean="0"/>
            </a:br>
            <a:r>
              <a:rPr lang="en-GB" sz="2200" dirty="0" smtClean="0"/>
              <a:t>Prison’s own assessments of their services for older people  1-5   </a:t>
            </a:r>
            <a:br>
              <a:rPr lang="en-GB" sz="2200" dirty="0" smtClean="0"/>
            </a:br>
            <a:r>
              <a:rPr lang="en-GB" sz="2200" dirty="0" smtClean="0"/>
              <a:t>1 – full participation   5 -  little participation </a:t>
            </a:r>
            <a:r>
              <a:rPr lang="en-GB" dirty="0" smtClean="0"/>
              <a:t/>
            </a:r>
            <a:br>
              <a:rPr lang="en-GB" dirty="0" smtClean="0"/>
            </a:br>
            <a:endParaRPr lang="en-GB" dirty="0"/>
          </a:p>
        </p:txBody>
      </p:sp>
      <p:graphicFrame>
        <p:nvGraphicFramePr>
          <p:cNvPr id="4" name="Content Placeholder 3"/>
          <p:cNvGraphicFramePr>
            <a:graphicFrameLocks noGrp="1"/>
          </p:cNvGraphicFramePr>
          <p:nvPr>
            <p:ph idx="1"/>
          </p:nvPr>
        </p:nvGraphicFramePr>
        <p:xfrm>
          <a:off x="457200" y="1762859"/>
          <a:ext cx="8229600" cy="3340765"/>
        </p:xfrm>
        <a:graphic>
          <a:graphicData uri="http://schemas.openxmlformats.org/drawingml/2006/table">
            <a:tbl>
              <a:tblPr firstRow="1" bandRow="1">
                <a:tableStyleId>{073A0DAA-6AF3-43AB-8588-CEC1D06C72B9}</a:tableStyleId>
              </a:tblPr>
              <a:tblGrid>
                <a:gridCol w="4114800"/>
                <a:gridCol w="4114800"/>
              </a:tblGrid>
              <a:tr h="268725">
                <a:tc>
                  <a:txBody>
                    <a:bodyPr/>
                    <a:lstStyle/>
                    <a:p>
                      <a:r>
                        <a:rPr lang="en-GB" dirty="0" smtClean="0"/>
                        <a:t> Prisons own rating </a:t>
                      </a:r>
                      <a:endParaRPr lang="en-GB" dirty="0"/>
                    </a:p>
                  </a:txBody>
                  <a:tcPr/>
                </a:tc>
                <a:tc>
                  <a:txBody>
                    <a:bodyPr/>
                    <a:lstStyle/>
                    <a:p>
                      <a:r>
                        <a:rPr lang="en-GB" dirty="0" smtClean="0"/>
                        <a:t>Number of prisons (out of 91) </a:t>
                      </a:r>
                      <a:endParaRPr lang="en-GB" dirty="0"/>
                    </a:p>
                  </a:txBody>
                  <a:tcPr/>
                </a:tc>
              </a:tr>
              <a:tr h="463827">
                <a:tc>
                  <a:txBody>
                    <a:bodyPr/>
                    <a:lstStyle/>
                    <a:p>
                      <a:r>
                        <a:rPr lang="en-GB" dirty="0" smtClean="0"/>
                        <a:t>                            1</a:t>
                      </a:r>
                    </a:p>
                    <a:p>
                      <a:endParaRPr lang="en-GB" dirty="0"/>
                    </a:p>
                  </a:txBody>
                  <a:tcPr/>
                </a:tc>
                <a:tc>
                  <a:txBody>
                    <a:bodyPr/>
                    <a:lstStyle/>
                    <a:p>
                      <a:r>
                        <a:rPr lang="en-GB" dirty="0" smtClean="0"/>
                        <a:t>                              6</a:t>
                      </a:r>
                      <a:endParaRPr lang="en-GB" dirty="0"/>
                    </a:p>
                  </a:txBody>
                  <a:tcPr/>
                </a:tc>
              </a:tr>
              <a:tr h="463827">
                <a:tc>
                  <a:txBody>
                    <a:bodyPr/>
                    <a:lstStyle/>
                    <a:p>
                      <a:r>
                        <a:rPr lang="en-GB" dirty="0" smtClean="0"/>
                        <a:t>                           2</a:t>
                      </a:r>
                    </a:p>
                    <a:p>
                      <a:endParaRPr lang="en-GB" dirty="0"/>
                    </a:p>
                  </a:txBody>
                  <a:tcPr/>
                </a:tc>
                <a:tc>
                  <a:txBody>
                    <a:bodyPr/>
                    <a:lstStyle/>
                    <a:p>
                      <a:r>
                        <a:rPr lang="en-GB" dirty="0" smtClean="0"/>
                        <a:t>                             25</a:t>
                      </a:r>
                      <a:endParaRPr lang="en-GB" dirty="0"/>
                    </a:p>
                  </a:txBody>
                  <a:tcPr/>
                </a:tc>
              </a:tr>
              <a:tr h="414685">
                <a:tc>
                  <a:txBody>
                    <a:bodyPr/>
                    <a:lstStyle/>
                    <a:p>
                      <a:r>
                        <a:rPr lang="en-GB" dirty="0" smtClean="0"/>
                        <a:t>                           3</a:t>
                      </a:r>
                      <a:endParaRPr lang="en-GB" dirty="0"/>
                    </a:p>
                  </a:txBody>
                  <a:tcPr/>
                </a:tc>
                <a:tc>
                  <a:txBody>
                    <a:bodyPr/>
                    <a:lstStyle/>
                    <a:p>
                      <a:r>
                        <a:rPr lang="en-GB" dirty="0" smtClean="0"/>
                        <a:t>                             37</a:t>
                      </a:r>
                      <a:endParaRPr lang="en-GB" dirty="0"/>
                    </a:p>
                  </a:txBody>
                  <a:tcPr/>
                </a:tc>
              </a:tr>
              <a:tr h="463827">
                <a:tc>
                  <a:txBody>
                    <a:bodyPr/>
                    <a:lstStyle/>
                    <a:p>
                      <a:r>
                        <a:rPr lang="en-GB" dirty="0" smtClean="0"/>
                        <a:t>                           4</a:t>
                      </a:r>
                    </a:p>
                    <a:p>
                      <a:endParaRPr lang="en-GB" dirty="0"/>
                    </a:p>
                  </a:txBody>
                  <a:tcPr/>
                </a:tc>
                <a:tc>
                  <a:txBody>
                    <a:bodyPr/>
                    <a:lstStyle/>
                    <a:p>
                      <a:r>
                        <a:rPr lang="en-GB" dirty="0" smtClean="0"/>
                        <a:t>                             19</a:t>
                      </a:r>
                      <a:endParaRPr lang="en-GB" dirty="0"/>
                    </a:p>
                  </a:txBody>
                  <a:tcPr/>
                </a:tc>
              </a:tr>
              <a:tr h="463827">
                <a:tc>
                  <a:txBody>
                    <a:bodyPr/>
                    <a:lstStyle/>
                    <a:p>
                      <a:r>
                        <a:rPr lang="en-GB" dirty="0" smtClean="0"/>
                        <a:t>                           5</a:t>
                      </a:r>
                    </a:p>
                    <a:p>
                      <a:endParaRPr lang="en-GB" dirty="0"/>
                    </a:p>
                  </a:txBody>
                  <a:tcPr/>
                </a:tc>
                <a:tc>
                  <a:txBody>
                    <a:bodyPr/>
                    <a:lstStyle/>
                    <a:p>
                      <a:r>
                        <a:rPr lang="en-GB" dirty="0" smtClean="0"/>
                        <a:t>                              4</a:t>
                      </a:r>
                      <a:endParaRPr lang="en-GB"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makes a difference?</a:t>
            </a:r>
            <a:endParaRPr lang="en-GB" dirty="0"/>
          </a:p>
        </p:txBody>
      </p:sp>
      <p:sp>
        <p:nvSpPr>
          <p:cNvPr id="3" name="Content Placeholder 2"/>
          <p:cNvSpPr>
            <a:spLocks noGrp="1"/>
          </p:cNvSpPr>
          <p:nvPr>
            <p:ph sz="half" idx="1"/>
          </p:nvPr>
        </p:nvSpPr>
        <p:spPr/>
        <p:txBody>
          <a:bodyPr>
            <a:normAutofit fontScale="92500" lnSpcReduction="20000"/>
          </a:bodyPr>
          <a:lstStyle/>
          <a:p>
            <a:r>
              <a:rPr lang="en-GB" sz="3600" dirty="0" smtClean="0"/>
              <a:t>Core </a:t>
            </a:r>
            <a:r>
              <a:rPr lang="en-GB" sz="3600" dirty="0" smtClean="0"/>
              <a:t>day unlock</a:t>
            </a:r>
          </a:p>
          <a:p>
            <a:r>
              <a:rPr lang="en-GB" sz="3600" dirty="0" smtClean="0"/>
              <a:t>Consultation</a:t>
            </a:r>
          </a:p>
          <a:p>
            <a:r>
              <a:rPr lang="en-GB" sz="3600" dirty="0" smtClean="0"/>
              <a:t>Groups </a:t>
            </a:r>
            <a:r>
              <a:rPr lang="en-GB" sz="3600" dirty="0" smtClean="0"/>
              <a:t>and </a:t>
            </a:r>
            <a:r>
              <a:rPr lang="en-GB" sz="3600" dirty="0" smtClean="0"/>
              <a:t>socialisation</a:t>
            </a:r>
          </a:p>
          <a:p>
            <a:r>
              <a:rPr lang="en-GB" sz="3600" dirty="0" smtClean="0"/>
              <a:t>Adapted work, education, activities, </a:t>
            </a:r>
            <a:endParaRPr lang="en-GB" sz="3600" dirty="0" smtClean="0"/>
          </a:p>
          <a:p>
            <a:r>
              <a:rPr lang="en-GB" sz="3600" dirty="0" smtClean="0"/>
              <a:t>Staff lead </a:t>
            </a:r>
            <a:r>
              <a:rPr lang="en-GB" sz="3600" dirty="0" smtClean="0"/>
              <a:t>engaged</a:t>
            </a:r>
          </a:p>
          <a:p>
            <a:r>
              <a:rPr lang="en-GB" sz="3600" dirty="0" smtClean="0"/>
              <a:t>Pay</a:t>
            </a:r>
          </a:p>
          <a:p>
            <a:r>
              <a:rPr lang="en-GB" sz="3600" dirty="0" smtClean="0"/>
              <a:t>Peer support </a:t>
            </a:r>
            <a:endParaRPr lang="en-GB" sz="3600" dirty="0" smtClean="0"/>
          </a:p>
          <a:p>
            <a:endParaRPr lang="en-GB" dirty="0" smtClean="0"/>
          </a:p>
          <a:p>
            <a:endParaRPr lang="en-GB" dirty="0" smtClean="0"/>
          </a:p>
          <a:p>
            <a:endParaRPr lang="en-GB" dirty="0"/>
          </a:p>
        </p:txBody>
      </p:sp>
      <p:pic>
        <p:nvPicPr>
          <p:cNvPr id="5" name="Content Placeholder 4" descr="SLKT38.jpg"/>
          <p:cNvPicPr>
            <a:picLocks noGrp="1" noChangeAspect="1"/>
          </p:cNvPicPr>
          <p:nvPr>
            <p:ph sz="half" idx="2"/>
          </p:nvPr>
        </p:nvPicPr>
        <p:blipFill>
          <a:blip r:embed="rId3" cstate="print"/>
          <a:stretch>
            <a:fillRect/>
          </a:stretch>
        </p:blipFill>
        <p:spPr>
          <a:xfrm>
            <a:off x="4838700" y="2413857"/>
            <a:ext cx="3657600" cy="2898648"/>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EFC8CFE6086334C896E26AF618585BE" ma:contentTypeVersion="2" ma:contentTypeDescription="Create a new document." ma:contentTypeScope="" ma:versionID="c41eede64d40a7b6256235a32934fe4b">
  <xsd:schema xmlns:xsd="http://www.w3.org/2001/XMLSchema" xmlns:xs="http://www.w3.org/2001/XMLSchema" xmlns:p="http://schemas.microsoft.com/office/2006/metadata/properties" xmlns:ns2="a378372f-dfae-4caa-89fc-42e32de49bbb" targetNamespace="http://schemas.microsoft.com/office/2006/metadata/properties" ma:root="true" ma:fieldsID="b1b5a8a25cccaa9394d14c373992e29b" ns2:_="">
    <xsd:import namespace="a378372f-dfae-4caa-89fc-42e32de49bbb"/>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78372f-dfae-4caa-89fc-42e32de49bb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F64AC7-D380-40AC-9231-DB908AAD4E1F}"/>
</file>

<file path=customXml/itemProps2.xml><?xml version="1.0" encoding="utf-8"?>
<ds:datastoreItem xmlns:ds="http://schemas.openxmlformats.org/officeDocument/2006/customXml" ds:itemID="{5908A2E1-B79A-4344-917D-D8D014CB0DFF}"/>
</file>

<file path=customXml/itemProps3.xml><?xml version="1.0" encoding="utf-8"?>
<ds:datastoreItem xmlns:ds="http://schemas.openxmlformats.org/officeDocument/2006/customXml" ds:itemID="{1C23A3AA-C7D1-4B60-91FA-D8480657DB76}"/>
</file>

<file path=docProps/app.xml><?xml version="1.0" encoding="utf-8"?>
<Properties xmlns="http://schemas.openxmlformats.org/officeDocument/2006/extended-properties" xmlns:vt="http://schemas.openxmlformats.org/officeDocument/2006/docPropsVTypes">
  <TotalTime>2639</TotalTime>
  <Words>1383</Words>
  <Application>Microsoft Office PowerPoint</Application>
  <PresentationFormat>On-screen Show (4:3)</PresentationFormat>
  <Paragraphs>159</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Management and care of older prisoners </vt:lpstr>
      <vt:lpstr> Prison Reform Trust   </vt:lpstr>
      <vt:lpstr>The numbers </vt:lpstr>
      <vt:lpstr>Slide 4</vt:lpstr>
      <vt:lpstr>Four main profiles? </vt:lpstr>
      <vt:lpstr>Needs</vt:lpstr>
      <vt:lpstr>Slide 7</vt:lpstr>
      <vt:lpstr>  Prison’s own assessments of their services for older people  1-5    1 – full participation   5 -  little participation  </vt:lpstr>
      <vt:lpstr>What makes a difference?</vt:lpstr>
      <vt:lpstr>Recommendations  -outside NOMS</vt:lpstr>
      <vt:lpstr>Recommendations for NOMS </vt:lpstr>
      <vt:lpstr>Prison Reform Trust publications</vt:lpstr>
      <vt:lpstr>Thank you for listening!</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and care of older prisoners</dc:title>
  <dc:creator>francesca</dc:creator>
  <cp:lastModifiedBy>francesca</cp:lastModifiedBy>
  <cp:revision>5</cp:revision>
  <dcterms:created xsi:type="dcterms:W3CDTF">2015-10-26T16:11:10Z</dcterms:created>
  <dcterms:modified xsi:type="dcterms:W3CDTF">2015-11-03T09:58:45Z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0x0101003EFC8CFE6086334C896E26AF618585BE</vt:lpwstr>
  </property>
</Properties>
</file>