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77" r:id="rId3"/>
    <p:sldId id="273" r:id="rId4"/>
    <p:sldId id="270" r:id="rId5"/>
    <p:sldId id="274" r:id="rId6"/>
    <p:sldId id="284" r:id="rId7"/>
    <p:sldId id="285" r:id="rId8"/>
    <p:sldId id="260" r:id="rId9"/>
    <p:sldId id="280" r:id="rId10"/>
    <p:sldId id="283" r:id="rId11"/>
    <p:sldId id="282" r:id="rId12"/>
    <p:sldId id="281" r:id="rId13"/>
    <p:sldId id="278" r:id="rId14"/>
    <p:sldId id="271" r:id="rId15"/>
    <p:sldId id="269" r:id="rId16"/>
    <p:sldId id="279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6" autoAdjust="0"/>
    <p:restoredTop sz="89748" autoAdjust="0"/>
  </p:normalViewPr>
  <p:slideViewPr>
    <p:cSldViewPr>
      <p:cViewPr>
        <p:scale>
          <a:sx n="100" d="100"/>
          <a:sy n="100" d="100"/>
        </p:scale>
        <p:origin x="-300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F3552-F887-45B4-9ADF-27BCB08FCE8A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E747D-4A7D-4A53-8AE7-F12A5630C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884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E747D-4A7D-4A53-8AE7-F12A5630C15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465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E77FD7-4520-42B5-8746-262798B3B9A2}" type="slidenum">
              <a:rPr lang="en-GB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GB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41513" y="179388"/>
            <a:ext cx="2938462" cy="220345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884" y="2383086"/>
            <a:ext cx="6480720" cy="6500412"/>
          </a:xfrm>
          <a:noFill/>
        </p:spPr>
        <p:txBody>
          <a:bodyPr/>
          <a:lstStyle/>
          <a:p>
            <a:pPr marL="685800" lvl="1" indent="-228600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E77FD7-4520-42B5-8746-262798B3B9A2}" type="slidenum">
              <a:rPr lang="en-GB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GB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41513" y="179388"/>
            <a:ext cx="2938462" cy="220345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884" y="2383086"/>
            <a:ext cx="6480720" cy="6500412"/>
          </a:xfrm>
          <a:noFill/>
        </p:spPr>
        <p:txBody>
          <a:bodyPr/>
          <a:lstStyle/>
          <a:p>
            <a:pPr marL="685800" lvl="1" indent="-228600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E77FD7-4520-42B5-8746-262798B3B9A2}" type="slidenum">
              <a:rPr lang="en-GB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GB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41513" y="179388"/>
            <a:ext cx="2938462" cy="220345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884" y="2383086"/>
            <a:ext cx="6480720" cy="6500412"/>
          </a:xfrm>
          <a:noFill/>
        </p:spPr>
        <p:txBody>
          <a:bodyPr/>
          <a:lstStyle/>
          <a:p>
            <a:pPr marL="685800" lvl="1" indent="-228600" eaLnBrk="1" hangingPunct="1">
              <a:lnSpc>
                <a:spcPct val="80000"/>
              </a:lnSpc>
            </a:pPr>
            <a:endParaRPr lang="en-GB" altLang="en-US" sz="800" dirty="0" smtClean="0"/>
          </a:p>
          <a:p>
            <a:pPr marL="685800" lvl="1" indent="-228600" eaLnBrk="1" hangingPunct="1">
              <a:lnSpc>
                <a:spcPct val="80000"/>
              </a:lnSpc>
            </a:pPr>
            <a:endParaRPr lang="en-GB" altLang="en-US" sz="800" dirty="0" smtClean="0"/>
          </a:p>
          <a:p>
            <a:pPr marL="685800" lvl="1" indent="-228600" eaLnBrk="1" hangingPunct="1">
              <a:lnSpc>
                <a:spcPct val="80000"/>
              </a:lnSpc>
            </a:pPr>
            <a:endParaRPr lang="en-GB" altLang="en-US" sz="800" dirty="0" smtClean="0"/>
          </a:p>
          <a:p>
            <a:pPr marL="685800" lvl="1" indent="-228600" eaLnBrk="1" hangingPunct="1">
              <a:lnSpc>
                <a:spcPct val="80000"/>
              </a:lnSpc>
            </a:pPr>
            <a:endParaRPr lang="en-GB" altLang="en-US" sz="800" dirty="0" smtClean="0"/>
          </a:p>
          <a:p>
            <a:pPr marL="685800" lvl="1" indent="-228600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81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16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2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73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05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27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36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5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60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61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6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768EA-8F2E-425A-9F8B-7CAC802779D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710FB-285A-4705-ACD9-AF287C9A9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83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frm=1&amp;source=images&amp;cd=&amp;cad=rja&amp;uact=8&amp;ved=0CAcQjRxqFQoTCPSW27j36cgCFcRSFAodxqAPiA&amp;url=http://www.nickelinthemachine.com/2008/09/brixton-prison-and-mick-jagger/&amp;psig=AFQjCNGLwTQkf_4tAi_Y6G6IzPgjRZWH2g&amp;ust=144628548959033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81300" y="1916832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chemeClr val="tx2"/>
                </a:solidFill>
              </a:rPr>
              <a:t>Veterans in C</a:t>
            </a:r>
            <a:r>
              <a:rPr lang="en-GB" sz="4800" b="1" dirty="0" smtClean="0">
                <a:solidFill>
                  <a:srgbClr val="002060"/>
                </a:solidFill>
              </a:rPr>
              <a:t>ust</a:t>
            </a:r>
            <a:r>
              <a:rPr lang="en-GB" sz="4800" b="1" dirty="0" smtClean="0">
                <a:solidFill>
                  <a:srgbClr val="FF0000"/>
                </a:solidFill>
              </a:rPr>
              <a:t>ody and </a:t>
            </a:r>
          </a:p>
          <a:p>
            <a:pPr algn="ctr"/>
            <a:r>
              <a:rPr lang="en-GB" sz="4800" b="1" dirty="0" smtClean="0">
                <a:solidFill>
                  <a:srgbClr val="FF0000"/>
                </a:solidFill>
              </a:rPr>
              <a:t>SSAFA Pr</a:t>
            </a:r>
            <a:r>
              <a:rPr lang="en-GB" sz="4800" b="1" dirty="0" smtClean="0">
                <a:solidFill>
                  <a:srgbClr val="00B0F0"/>
                </a:solidFill>
              </a:rPr>
              <a:t>ison In Reach</a:t>
            </a:r>
            <a:endParaRPr lang="en-GB" sz="4800" b="1" dirty="0">
              <a:solidFill>
                <a:srgbClr val="00B0F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5301208"/>
            <a:ext cx="3096344" cy="648072"/>
          </a:xfrm>
          <a:prstGeom prst="rect">
            <a:avLst/>
          </a:prstGeom>
        </p:spPr>
      </p:pic>
      <p:pic>
        <p:nvPicPr>
          <p:cNvPr id="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869160"/>
            <a:ext cx="2501172" cy="131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41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C:\Users\karen.ol\AppData\Local\Microsoft\Windows\Temporary Internet Files\Content.Outlook\9GV78734\SSAFA How We Help Bubbl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55" y="620688"/>
            <a:ext cx="7682469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25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640"/>
            <a:ext cx="8229600" cy="12289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GB" altLang="en-US" sz="2800" b="1" dirty="0" smtClean="0">
                <a:latin typeface="+mn-lt"/>
              </a:rPr>
              <a:t>SSAFA Prison In-reach</a:t>
            </a:r>
            <a:br>
              <a:rPr lang="en-GB" altLang="en-US" sz="2800" b="1" dirty="0" smtClean="0">
                <a:latin typeface="+mn-lt"/>
              </a:rPr>
            </a:br>
            <a:r>
              <a:rPr lang="en-GB" altLang="en-US" sz="2800" b="1" dirty="0" smtClean="0">
                <a:latin typeface="+mn-lt"/>
              </a:rPr>
              <a:t>Headlines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539750" y="1498600"/>
            <a:ext cx="7920682" cy="42052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30600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3200" dirty="0" smtClean="0">
                <a:latin typeface="+mn-lt"/>
              </a:rPr>
              <a:t>Oldest UK Military charity</a:t>
            </a:r>
          </a:p>
          <a:p>
            <a:pPr marL="0" indent="0" eaLnBrk="1" hangingPunct="1">
              <a:spcBef>
                <a:spcPct val="20000"/>
              </a:spcBef>
            </a:pPr>
            <a:endParaRPr lang="en-GB" altLang="en-US" sz="3200" dirty="0" smtClean="0">
              <a:latin typeface="+mn-lt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3200" dirty="0" smtClean="0">
                <a:latin typeface="+mn-lt"/>
              </a:rPr>
              <a:t>Network of 7,500 volunteers across the UK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3200" dirty="0" smtClean="0">
                <a:latin typeface="+mn-lt"/>
              </a:rPr>
              <a:t>Currently working in 112 prison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3200" dirty="0" smtClean="0">
                <a:latin typeface="+mn-lt"/>
              </a:rPr>
              <a:t>Non judgmental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3200" dirty="0" smtClean="0">
                <a:latin typeface="+mn-lt"/>
              </a:rPr>
              <a:t>Practical, financial and emotional support</a:t>
            </a:r>
            <a:endParaRPr lang="en-GB" altLang="en-US" sz="3200" dirty="0"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662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640"/>
            <a:ext cx="8229600" cy="12289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GB" altLang="en-US" sz="2800" b="1" dirty="0" smtClean="0">
                <a:latin typeface="+mn-lt"/>
              </a:rPr>
              <a:t>SSAFA Prison In-reach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539750" y="1498600"/>
            <a:ext cx="7488238" cy="42052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30600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3200" dirty="0">
                <a:latin typeface="+mn-lt"/>
              </a:rPr>
              <a:t>Who </a:t>
            </a:r>
            <a:r>
              <a:rPr lang="en-GB" altLang="en-US" sz="3200" dirty="0" smtClean="0">
                <a:latin typeface="+mn-lt"/>
              </a:rPr>
              <a:t>do we support?</a:t>
            </a:r>
            <a:endParaRPr lang="en-GB" altLang="en-US" sz="3200" dirty="0">
              <a:latin typeface="+mn-lt"/>
            </a:endParaRPr>
          </a:p>
          <a:p>
            <a:pPr eaLnBrk="1" hangingPunct="1">
              <a:lnSpc>
                <a:spcPct val="200000"/>
              </a:lnSpc>
              <a:spcBef>
                <a:spcPct val="20000"/>
              </a:spcBef>
              <a:buFontTx/>
              <a:buChar char="•"/>
            </a:pPr>
            <a:r>
              <a:rPr lang="en-GB" altLang="en-US" sz="3200" dirty="0" smtClean="0">
                <a:latin typeface="+mn-lt"/>
              </a:rPr>
              <a:t>How do </a:t>
            </a:r>
            <a:r>
              <a:rPr lang="en-GB" altLang="en-US" sz="3200" dirty="0">
                <a:latin typeface="+mn-lt"/>
              </a:rPr>
              <a:t>we help?</a:t>
            </a:r>
          </a:p>
          <a:p>
            <a:pPr eaLnBrk="1" hangingPunct="1">
              <a:lnSpc>
                <a:spcPct val="200000"/>
              </a:lnSpc>
              <a:spcBef>
                <a:spcPct val="20000"/>
              </a:spcBef>
              <a:buFontTx/>
              <a:buChar char="•"/>
            </a:pPr>
            <a:r>
              <a:rPr lang="en-GB" altLang="en-US" sz="3200" dirty="0">
                <a:latin typeface="+mn-lt"/>
              </a:rPr>
              <a:t>Accessing </a:t>
            </a:r>
            <a:r>
              <a:rPr lang="en-GB" altLang="en-US" sz="3200" dirty="0" smtClean="0">
                <a:latin typeface="+mn-lt"/>
              </a:rPr>
              <a:t>SSAFA PIR</a:t>
            </a:r>
            <a:endParaRPr lang="en-GB" altLang="en-US" sz="3200" dirty="0">
              <a:latin typeface="+mn-lt"/>
            </a:endParaRP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GB" altLang="en-US" sz="2800" dirty="0">
                <a:latin typeface="+mn-lt"/>
              </a:rPr>
              <a:t>How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GB" altLang="en-US" sz="2800" dirty="0">
                <a:latin typeface="+mn-lt"/>
              </a:rPr>
              <a:t>When</a:t>
            </a:r>
          </a:p>
        </p:txBody>
      </p:sp>
      <p:pic>
        <p:nvPicPr>
          <p:cNvPr id="1026" name="Picture 2" descr="https://encrypted-tbn3.gstatic.com/images?q=tbn:ANd9GcRj85eTYJor9PligOvPA59rmQkOhE-5t3WNrT24NiMcecj6VxtDk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781968"/>
            <a:ext cx="3168352" cy="363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768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2420888"/>
            <a:ext cx="61926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Armed Forces Covenant, Policies, Guidance and Inquiries</a:t>
            </a:r>
            <a:endParaRPr lang="en-GB" sz="32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672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3" name="Text Box 5"/>
          <p:cNvSpPr txBox="1">
            <a:spLocks noChangeArrowheads="1"/>
          </p:cNvSpPr>
          <p:nvPr/>
        </p:nvSpPr>
        <p:spPr bwMode="auto">
          <a:xfrm>
            <a:off x="2267744" y="188913"/>
            <a:ext cx="6418263" cy="63771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2800" b="1" dirty="0" smtClean="0">
                <a:latin typeface="Calibri"/>
              </a:rPr>
              <a:t>The Armed Forces Covenant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0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i="1" dirty="0" smtClean="0">
              <a:solidFill>
                <a:srgbClr val="00000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800" i="1" dirty="0" smtClean="0">
                <a:solidFill>
                  <a:srgbClr val="0000FF"/>
                </a:solidFill>
                <a:latin typeface="Calibri"/>
              </a:rPr>
              <a:t>  “</a:t>
            </a:r>
            <a:r>
              <a:rPr lang="en-GB" altLang="en-US" sz="1800" b="1" i="1" dirty="0" smtClean="0">
                <a:solidFill>
                  <a:srgbClr val="0000FF"/>
                </a:solidFill>
                <a:latin typeface="Calibri"/>
              </a:rPr>
              <a:t>The Armed Forces Covenant </a:t>
            </a:r>
            <a:r>
              <a:rPr lang="en-GB" altLang="en-US" sz="1800" i="1" dirty="0" smtClean="0">
                <a:solidFill>
                  <a:srgbClr val="0000FF"/>
                </a:solidFill>
                <a:latin typeface="Calibri"/>
              </a:rPr>
              <a:t>is a statement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800" i="1" dirty="0" smtClean="0">
                <a:solidFill>
                  <a:srgbClr val="0000FF"/>
                </a:solidFill>
                <a:latin typeface="Calibri"/>
              </a:rPr>
              <a:t>   of the moral obligation which exists between the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800" i="1" dirty="0" smtClean="0">
                <a:solidFill>
                  <a:srgbClr val="0000FF"/>
                </a:solidFill>
                <a:latin typeface="Calibri"/>
              </a:rPr>
              <a:t>   nation, the Government and the Armed Forces”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800" i="1" dirty="0" smtClean="0">
              <a:solidFill>
                <a:srgbClr val="0000FF"/>
              </a:solidFill>
              <a:latin typeface="Calibri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800" dirty="0" smtClean="0">
                <a:solidFill>
                  <a:srgbClr val="000000"/>
                </a:solidFill>
                <a:latin typeface="Calibri"/>
              </a:rPr>
              <a:t>Enshrined in law, in the Armed Forces Act 2011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en-GB" altLang="en-US" sz="1800" dirty="0">
              <a:solidFill>
                <a:srgbClr val="000000"/>
              </a:solidFill>
              <a:latin typeface="Calibri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GB" altLang="en-US" sz="1800" dirty="0" smtClean="0">
                <a:solidFill>
                  <a:srgbClr val="000000"/>
                </a:solidFill>
                <a:latin typeface="Calibri"/>
              </a:rPr>
              <a:t>Sections:</a:t>
            </a:r>
            <a:endParaRPr lang="en-GB" altLang="en-US" sz="1800" dirty="0">
              <a:solidFill>
                <a:srgbClr val="000000"/>
              </a:solidFill>
              <a:latin typeface="Calibri"/>
            </a:endParaRPr>
          </a:p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altLang="en-US" sz="1800" dirty="0" smtClean="0">
              <a:solidFill>
                <a:srgbClr val="000000"/>
              </a:solidFill>
              <a:latin typeface="Calibri"/>
            </a:endParaRPr>
          </a:p>
          <a:p>
            <a:pPr>
              <a:buNone/>
              <a:defRPr/>
            </a:pPr>
            <a:r>
              <a:rPr lang="en-GB" sz="1800" dirty="0" smtClean="0"/>
              <a:t>         Healthcare                             Deployment</a:t>
            </a:r>
            <a:endParaRPr lang="en-GB" sz="1800" dirty="0"/>
          </a:p>
          <a:p>
            <a:pPr>
              <a:buNone/>
              <a:defRPr/>
            </a:pPr>
            <a:endParaRPr lang="en-GB" sz="1800" dirty="0"/>
          </a:p>
          <a:p>
            <a:pPr>
              <a:buNone/>
              <a:defRPr/>
            </a:pPr>
            <a:r>
              <a:rPr lang="en-GB" sz="1800" dirty="0" smtClean="0"/>
              <a:t>         Education                               Housing</a:t>
            </a:r>
            <a:endParaRPr lang="en-GB" sz="1800" dirty="0"/>
          </a:p>
          <a:p>
            <a:pPr>
              <a:buNone/>
              <a:defRPr/>
            </a:pPr>
            <a:endParaRPr lang="en-GB" sz="1800" dirty="0"/>
          </a:p>
          <a:p>
            <a:pPr>
              <a:buNone/>
              <a:defRPr/>
            </a:pPr>
            <a:r>
              <a:rPr lang="en-GB" sz="1800" dirty="0" smtClean="0"/>
              <a:t>         Benefits </a:t>
            </a:r>
            <a:r>
              <a:rPr lang="en-GB" sz="1800" dirty="0"/>
              <a:t>and </a:t>
            </a:r>
            <a:r>
              <a:rPr lang="en-GB" sz="1800" dirty="0" smtClean="0"/>
              <a:t>Tax                   Responsibility </a:t>
            </a:r>
            <a:r>
              <a:rPr lang="en-GB" sz="1800" dirty="0"/>
              <a:t>of Care</a:t>
            </a:r>
          </a:p>
          <a:p>
            <a:pPr>
              <a:buNone/>
              <a:defRPr/>
            </a:pPr>
            <a:endParaRPr lang="en-GB" sz="1800" dirty="0" smtClean="0"/>
          </a:p>
          <a:p>
            <a:pPr>
              <a:buNone/>
              <a:defRPr/>
            </a:pPr>
            <a:r>
              <a:rPr lang="en-GB" sz="1800" dirty="0"/>
              <a:t> </a:t>
            </a:r>
            <a:r>
              <a:rPr lang="en-GB" sz="1800" dirty="0" smtClean="0"/>
              <a:t>        Family Life                             Commercial </a:t>
            </a:r>
            <a:r>
              <a:rPr lang="en-GB" sz="1800" dirty="0"/>
              <a:t>Products and Services</a:t>
            </a:r>
          </a:p>
          <a:p>
            <a:pPr>
              <a:buNone/>
              <a:defRPr/>
            </a:pPr>
            <a:endParaRPr lang="en-GB" sz="1800" dirty="0" smtClean="0"/>
          </a:p>
          <a:p>
            <a:pPr>
              <a:buNone/>
              <a:defRPr/>
            </a:pPr>
            <a:r>
              <a:rPr lang="en-GB" sz="1800" dirty="0" smtClean="0"/>
              <a:t>         Transition                               Support </a:t>
            </a:r>
            <a:r>
              <a:rPr lang="en-GB" sz="1800" dirty="0"/>
              <a:t>after Service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GB" altLang="en-US" sz="1800" dirty="0" smtClean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174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1800200" cy="25649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5" descr="2012103_1034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744" y="1484784"/>
            <a:ext cx="1817663" cy="25924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11" y="2924944"/>
            <a:ext cx="1817663" cy="24393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12" y="4319333"/>
            <a:ext cx="1825399" cy="25386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870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8" tmFilter="0, 0; 0.125,0.2665; 0.25,0.4; 0.375,0.465; 0.5,0.5;  0.625,0.535; 0.75,0.6; 0.875,0.7335; 1,1">
                                          <p:stCondLst>
                                            <p:cond delay="82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04" decel="50000">
                                          <p:stCondLst>
                                            <p:cond delay="4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04" decel="50000">
                                          <p:stCondLst>
                                            <p:cond delay="104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50"/>
                            </p:stCondLst>
                            <p:childTnLst>
                              <p:par>
                                <p:cTn id="4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3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8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04" decel="50000">
                                          <p:stCondLst>
                                            <p:cond delay="104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0" y="1370454"/>
            <a:ext cx="1848292" cy="26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44798" y="1370454"/>
            <a:ext cx="5256213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 of Key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Points:</a:t>
            </a:r>
          </a:p>
          <a:p>
            <a:pPr eaLnBrk="1" hangingPunct="1"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Ask the Question:  Critical</a:t>
            </a:r>
          </a:p>
          <a:p>
            <a:pPr eaLnBrk="1" hangingPunct="1"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Staff awareness and ongoing training: Critical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 &amp; D Identification, Screening and Referral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Probation and CRC’s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Third Sector Engagement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Judiciary and Legal Representation Training</a:t>
            </a:r>
          </a:p>
          <a:p>
            <a:pPr eaLnBrk="1" hangingPunct="1"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Peer Mentoring </a:t>
            </a:r>
          </a:p>
          <a:p>
            <a:pPr eaLnBrk="1" hangingPunct="1">
              <a:defRPr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VOWG/COBSEO Veterans in the CJS Cluster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7704" y="260648"/>
            <a:ext cx="59933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 b="1" dirty="0">
                <a:solidFill>
                  <a:schemeClr val="accent1">
                    <a:lumMod val="75000"/>
                  </a:schemeClr>
                </a:solidFill>
              </a:rPr>
              <a:t>HM Government inquiry </a:t>
            </a:r>
            <a:r>
              <a:rPr lang="en-GB" altLang="en-US" sz="2800" b="1" dirty="0" smtClean="0">
                <a:solidFill>
                  <a:schemeClr val="accent1">
                    <a:lumMod val="75000"/>
                  </a:schemeClr>
                </a:solidFill>
              </a:rPr>
              <a:t>Phillips report</a:t>
            </a:r>
            <a:endParaRPr lang="en-GB" alt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53215"/>
            <a:ext cx="1823590" cy="441968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8" y="6122886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43484" y="2407000"/>
            <a:ext cx="61206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Conclusion: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Reoffending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rates could be reduced at little cost</a:t>
            </a:r>
          </a:p>
        </p:txBody>
      </p:sp>
    </p:spTree>
    <p:extLst>
      <p:ext uri="{BB962C8B-B14F-4D97-AF65-F5344CB8AC3E}">
        <p14:creationId xmlns:p14="http://schemas.microsoft.com/office/powerpoint/2010/main" val="110533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96" y="404664"/>
            <a:ext cx="910850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2060"/>
                </a:solidFill>
              </a:rPr>
              <a:t>Summary:</a:t>
            </a:r>
          </a:p>
          <a:p>
            <a:endParaRPr lang="en-GB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Identification in line with Phillips review – </a:t>
            </a:r>
            <a:r>
              <a:rPr lang="en-GB" sz="2400" dirty="0" err="1" smtClean="0"/>
              <a:t>OaSYS</a:t>
            </a:r>
            <a:r>
              <a:rPr lang="en-GB" sz="2400" dirty="0" smtClean="0"/>
              <a:t> &amp; </a:t>
            </a:r>
            <a:r>
              <a:rPr lang="en-GB" sz="2400" dirty="0" err="1" smtClean="0"/>
              <a:t>PNomis</a:t>
            </a: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Access to Resettlement </a:t>
            </a:r>
            <a:r>
              <a:rPr lang="en-GB" sz="2400" dirty="0"/>
              <a:t>S</a:t>
            </a:r>
            <a:r>
              <a:rPr lang="en-GB" sz="2400" dirty="0" smtClean="0"/>
              <a:t>upport and Interventions – cost effective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Delivered by trained and experienced SSAFA </a:t>
            </a:r>
            <a:r>
              <a:rPr lang="en-GB" sz="2400" dirty="0" smtClean="0"/>
              <a:t>PIR </a:t>
            </a:r>
            <a:r>
              <a:rPr lang="en-GB" sz="2400" dirty="0" smtClean="0"/>
              <a:t>volunteers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</a:t>
            </a:r>
            <a:r>
              <a:rPr lang="en-GB" sz="2400" dirty="0" smtClean="0"/>
              <a:t>upport </a:t>
            </a:r>
            <a:r>
              <a:rPr lang="en-GB" sz="2400" dirty="0" smtClean="0"/>
              <a:t>for Veterans </a:t>
            </a:r>
            <a:r>
              <a:rPr lang="en-GB" sz="2400" dirty="0" smtClean="0"/>
              <a:t>family whilst </a:t>
            </a:r>
            <a:r>
              <a:rPr lang="en-GB" sz="2400" dirty="0" smtClean="0"/>
              <a:t>in custody – reducing anxiety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Interventions in line with NOMS Resettlement </a:t>
            </a:r>
            <a:r>
              <a:rPr lang="en-GB" sz="2400" dirty="0"/>
              <a:t>P</a:t>
            </a:r>
            <a:r>
              <a:rPr lang="en-GB" sz="2400" dirty="0" smtClean="0"/>
              <a:t>athways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Contributes to </a:t>
            </a:r>
            <a:r>
              <a:rPr lang="en-GB" sz="2400" dirty="0" smtClean="0"/>
              <a:t>AF Covenant </a:t>
            </a:r>
            <a:r>
              <a:rPr lang="en-GB" sz="2400" dirty="0" smtClean="0"/>
              <a:t>and Reducing Reoffending agenda’s</a:t>
            </a:r>
          </a:p>
          <a:p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High HMP and Probation Staff interest </a:t>
            </a:r>
          </a:p>
        </p:txBody>
      </p:sp>
    </p:spTree>
    <p:extLst>
      <p:ext uri="{BB962C8B-B14F-4D97-AF65-F5344CB8AC3E}">
        <p14:creationId xmlns:p14="http://schemas.microsoft.com/office/powerpoint/2010/main" val="165286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052735"/>
            <a:ext cx="532859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Thank you</a:t>
            </a:r>
          </a:p>
          <a:p>
            <a:pPr algn="ctr"/>
            <a:endParaRPr lang="en-GB" sz="2800" dirty="0"/>
          </a:p>
          <a:p>
            <a:pPr algn="ctr"/>
            <a:endParaRPr lang="en-GB" sz="2800" dirty="0" smtClean="0"/>
          </a:p>
          <a:p>
            <a:pPr algn="ctr"/>
            <a:r>
              <a:rPr lang="en-GB" sz="2800" dirty="0" smtClean="0"/>
              <a:t>Karen Oldfield </a:t>
            </a:r>
          </a:p>
          <a:p>
            <a:pPr algn="ctr"/>
            <a:endParaRPr lang="en-GB" sz="2800" dirty="0" smtClean="0"/>
          </a:p>
          <a:p>
            <a:pPr algn="ctr"/>
            <a:r>
              <a:rPr lang="en-GB" sz="2000" dirty="0" smtClean="0"/>
              <a:t>Email: karen.ol@ssafa.org.uk</a:t>
            </a:r>
          </a:p>
          <a:p>
            <a:pPr algn="ctr"/>
            <a:endParaRPr lang="en-GB" sz="2800" dirty="0"/>
          </a:p>
          <a:p>
            <a:pPr algn="ctr"/>
            <a:endParaRPr lang="en-GB" sz="2800" dirty="0" smtClean="0"/>
          </a:p>
          <a:p>
            <a:pPr algn="ctr"/>
            <a:r>
              <a:rPr lang="en-GB" sz="2800" dirty="0" smtClean="0"/>
              <a:t>Nick Wood</a:t>
            </a:r>
          </a:p>
          <a:p>
            <a:pPr algn="ctr"/>
            <a:endParaRPr lang="en-GB" sz="2800" dirty="0" smtClean="0"/>
          </a:p>
          <a:p>
            <a:pPr algn="ctr"/>
            <a:r>
              <a:rPr lang="en-GB" sz="2000" dirty="0" smtClean="0"/>
              <a:t>Email: n.wood@yorksj.ac.uk</a:t>
            </a:r>
            <a:endParaRPr lang="en-GB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7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2332" y="1700808"/>
            <a:ext cx="48245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Nick Wood</a:t>
            </a:r>
          </a:p>
          <a:p>
            <a:endParaRPr lang="en-GB" dirty="0" smtClean="0"/>
          </a:p>
          <a:p>
            <a:r>
              <a:rPr lang="en-GB" dirty="0" smtClean="0"/>
              <a:t>Armed Forces and Veterans Development</a:t>
            </a:r>
          </a:p>
          <a:p>
            <a:r>
              <a:rPr lang="en-GB" dirty="0" smtClean="0"/>
              <a:t>&amp; Veterans Awareness CPD Lecturer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sz="2400" b="1" dirty="0" smtClean="0"/>
          </a:p>
          <a:p>
            <a:r>
              <a:rPr lang="en-GB" sz="2400" b="1" dirty="0" smtClean="0"/>
              <a:t>Karen Oldfield </a:t>
            </a:r>
          </a:p>
          <a:p>
            <a:endParaRPr lang="en-GB" dirty="0" smtClean="0"/>
          </a:p>
          <a:p>
            <a:r>
              <a:rPr lang="en-GB" dirty="0" smtClean="0"/>
              <a:t>Head of Specialist Services</a:t>
            </a: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454080"/>
            <a:ext cx="2501172" cy="131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408" y="4221088"/>
            <a:ext cx="309634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47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4767" y="76796"/>
            <a:ext cx="8424936" cy="60785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altLang="en-US" sz="3200" b="1" dirty="0" smtClean="0">
                <a:solidFill>
                  <a:srgbClr val="002060"/>
                </a:solidFill>
              </a:rPr>
              <a:t>Who is a Veteran?</a:t>
            </a:r>
          </a:p>
          <a:p>
            <a:pPr algn="ctr">
              <a:defRPr/>
            </a:pPr>
            <a:r>
              <a:rPr lang="en-GB" altLang="en-US" sz="1600" dirty="0" smtClean="0">
                <a:solidFill>
                  <a:srgbClr val="000000"/>
                </a:solidFill>
              </a:rPr>
              <a:t>(What’s in a name?)</a:t>
            </a:r>
            <a:endParaRPr lang="en-GB" altLang="en-US" sz="1600" dirty="0">
              <a:solidFill>
                <a:srgbClr val="000000"/>
              </a:solidFill>
            </a:endParaRPr>
          </a:p>
          <a:p>
            <a:pPr>
              <a:defRPr/>
            </a:pPr>
            <a:endParaRPr lang="en-GB" altLang="en-US" sz="1600" dirty="0" smtClean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en-GB" altLang="en-US" sz="1600" b="1" dirty="0" smtClean="0">
                <a:solidFill>
                  <a:srgbClr val="000000"/>
                </a:solidFill>
              </a:rPr>
              <a:t>There </a:t>
            </a:r>
            <a:r>
              <a:rPr lang="en-GB" altLang="en-US" sz="1600" b="1" dirty="0">
                <a:solidFill>
                  <a:srgbClr val="000000"/>
                </a:solidFill>
              </a:rPr>
              <a:t>are an estimated 4.8 million veterans in the country and with </a:t>
            </a:r>
            <a:r>
              <a:rPr lang="en-GB" altLang="en-US" sz="1600" b="1" dirty="0" smtClean="0">
                <a:solidFill>
                  <a:srgbClr val="000000"/>
                </a:solidFill>
              </a:rPr>
              <a:t>their </a:t>
            </a:r>
            <a:r>
              <a:rPr lang="en-GB" altLang="en-US" sz="1600" b="1" dirty="0">
                <a:solidFill>
                  <a:srgbClr val="000000"/>
                </a:solidFill>
              </a:rPr>
              <a:t>wives, husbands, partners or children they make up the estimated 10 million strong ex Armed Forces community.</a:t>
            </a:r>
          </a:p>
          <a:p>
            <a:pPr>
              <a:defRPr/>
            </a:pPr>
            <a:endParaRPr lang="en-GB" altLang="en-US" sz="1600" dirty="0">
              <a:solidFill>
                <a:srgbClr val="000000"/>
              </a:solidFill>
            </a:endParaRPr>
          </a:p>
          <a:p>
            <a:pPr>
              <a:defRPr/>
            </a:pPr>
            <a:endParaRPr lang="en-GB" altLang="en-US" sz="1600" dirty="0">
              <a:solidFill>
                <a:srgbClr val="000000"/>
              </a:solidFill>
            </a:endParaRPr>
          </a:p>
          <a:p>
            <a:pPr>
              <a:defRPr/>
            </a:pPr>
            <a:endParaRPr lang="en-GB" altLang="en-US" sz="16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endParaRPr lang="en-GB" altLang="en-US" sz="1600" dirty="0">
              <a:solidFill>
                <a:srgbClr val="000000"/>
              </a:solidFill>
            </a:endParaRPr>
          </a:p>
          <a:p>
            <a:pPr>
              <a:defRPr/>
            </a:pPr>
            <a:endParaRPr lang="en-GB" altLang="en-US" sz="1600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GB" altLang="en-US" sz="16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en-GB" altLang="en-US" sz="1600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GB" altLang="en-US" sz="16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en-GB" altLang="en-US" sz="1600" b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altLang="en-US" sz="1600" b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altLang="en-US" sz="1600" b="1" dirty="0" smtClean="0">
              <a:solidFill>
                <a:srgbClr val="FF00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en-GB" altLang="en-US" b="1" dirty="0" smtClean="0">
                <a:solidFill>
                  <a:srgbClr val="FF0000"/>
                </a:solidFill>
              </a:rPr>
              <a:t>You </a:t>
            </a:r>
            <a:r>
              <a:rPr lang="en-GB" altLang="en-US" b="1" dirty="0">
                <a:solidFill>
                  <a:srgbClr val="FF0000"/>
                </a:solidFill>
              </a:rPr>
              <a:t>are a Veteran if you have been paid for one days </a:t>
            </a:r>
            <a:r>
              <a:rPr lang="en-GB" altLang="en-US" b="1" dirty="0" smtClean="0">
                <a:solidFill>
                  <a:srgbClr val="FF0000"/>
                </a:solidFill>
              </a:rPr>
              <a:t> service </a:t>
            </a:r>
            <a:r>
              <a:rPr lang="en-GB" altLang="en-US" b="1" dirty="0">
                <a:solidFill>
                  <a:srgbClr val="FF0000"/>
                </a:solidFill>
              </a:rPr>
              <a:t>in HM Armed </a:t>
            </a:r>
            <a:r>
              <a:rPr lang="en-GB" altLang="en-US" b="1" dirty="0" smtClean="0">
                <a:solidFill>
                  <a:srgbClr val="FF0000"/>
                </a:solidFill>
              </a:rPr>
              <a:t>Forces</a:t>
            </a:r>
          </a:p>
          <a:p>
            <a:pPr algn="ctr">
              <a:defRPr/>
            </a:pPr>
            <a:endParaRPr lang="en-GB" altLang="en-US" b="1" dirty="0">
              <a:solidFill>
                <a:srgbClr val="FF0000"/>
              </a:solidFill>
            </a:endParaRPr>
          </a:p>
          <a:p>
            <a:pPr marL="285750" indent="-285750" algn="ctr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b="1" dirty="0" smtClean="0">
                <a:solidFill>
                  <a:srgbClr val="FF0000"/>
                </a:solidFill>
              </a:rPr>
              <a:t>Nearly </a:t>
            </a:r>
            <a:r>
              <a:rPr lang="en-GB" altLang="en-US" b="1" dirty="0">
                <a:solidFill>
                  <a:srgbClr val="FF0000"/>
                </a:solidFill>
              </a:rPr>
              <a:t>1 in 10 of all adult males in the UK are Veterans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altLang="en-US" sz="1000" b="1" dirty="0"/>
              <a:t>(MOD Armed Forces Covenant Annual Report , 2014, </a:t>
            </a:r>
            <a:r>
              <a:rPr lang="en-GB" altLang="en-US" sz="1000" b="1" dirty="0" err="1"/>
              <a:t>pg</a:t>
            </a:r>
            <a:r>
              <a:rPr lang="en-GB" altLang="en-US" sz="1000" b="1" dirty="0"/>
              <a:t> 57)</a:t>
            </a:r>
          </a:p>
          <a:p>
            <a:pPr>
              <a:spcBef>
                <a:spcPct val="50000"/>
              </a:spcBef>
              <a:defRPr/>
            </a:pPr>
            <a:endParaRPr lang="en-GB" altLang="en-US" sz="1000" dirty="0"/>
          </a:p>
          <a:p>
            <a:pPr algn="ctr">
              <a:spcBef>
                <a:spcPct val="50000"/>
              </a:spcBef>
              <a:defRPr/>
            </a:pPr>
            <a:r>
              <a:rPr lang="en-GB" altLang="en-US" sz="1600" b="1" dirty="0"/>
              <a:t>83% of Service Leavers found to make successful transition to civilian life </a:t>
            </a:r>
            <a:endParaRPr lang="en-GB" altLang="en-US" sz="1600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6289493"/>
            <a:ext cx="2111622" cy="441968"/>
          </a:xfrm>
          <a:prstGeom prst="rect">
            <a:avLst/>
          </a:prstGeom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2555" y="2132856"/>
            <a:ext cx="8424936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altLang="en-US" b="1" dirty="0">
                <a:solidFill>
                  <a:srgbClr val="002060"/>
                </a:solidFill>
              </a:rPr>
              <a:t>Definition:</a:t>
            </a:r>
          </a:p>
          <a:p>
            <a:pPr algn="ctr">
              <a:defRPr/>
            </a:pPr>
            <a:endParaRPr lang="en-GB" altLang="en-US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GB" altLang="en-US" b="1" dirty="0">
                <a:solidFill>
                  <a:srgbClr val="002060"/>
                </a:solidFill>
              </a:rPr>
              <a:t>A </a:t>
            </a:r>
            <a:r>
              <a:rPr lang="en-GB" altLang="en-US" b="1" dirty="0" smtClean="0">
                <a:solidFill>
                  <a:srgbClr val="002060"/>
                </a:solidFill>
              </a:rPr>
              <a:t>Veteran </a:t>
            </a:r>
            <a:r>
              <a:rPr lang="en-GB" altLang="en-US" b="1" dirty="0">
                <a:solidFill>
                  <a:srgbClr val="002060"/>
                </a:solidFill>
              </a:rPr>
              <a:t>is anyone who has served in HM Armed Forces, </a:t>
            </a:r>
            <a:r>
              <a:rPr lang="en-GB" altLang="en-US" b="1" dirty="0" smtClean="0">
                <a:solidFill>
                  <a:srgbClr val="002060"/>
                </a:solidFill>
              </a:rPr>
              <a:t>Regular </a:t>
            </a:r>
            <a:r>
              <a:rPr lang="en-GB" altLang="en-US" b="1" dirty="0">
                <a:solidFill>
                  <a:srgbClr val="002060"/>
                </a:solidFill>
              </a:rPr>
              <a:t>or </a:t>
            </a:r>
            <a:r>
              <a:rPr lang="en-GB" altLang="en-US" b="1" dirty="0" smtClean="0">
                <a:solidFill>
                  <a:srgbClr val="002060"/>
                </a:solidFill>
              </a:rPr>
              <a:t>Reservist </a:t>
            </a:r>
            <a:r>
              <a:rPr lang="en-GB" altLang="en-US" b="1" dirty="0">
                <a:solidFill>
                  <a:srgbClr val="002060"/>
                </a:solidFill>
              </a:rPr>
              <a:t>including National Servicemen, former Polish forces under British </a:t>
            </a:r>
            <a:r>
              <a:rPr lang="en-GB" altLang="en-US" b="1" dirty="0" smtClean="0">
                <a:solidFill>
                  <a:srgbClr val="002060"/>
                </a:solidFill>
              </a:rPr>
              <a:t>Command </a:t>
            </a:r>
            <a:r>
              <a:rPr lang="en-GB" altLang="en-US" b="1" dirty="0">
                <a:solidFill>
                  <a:srgbClr val="002060"/>
                </a:solidFill>
              </a:rPr>
              <a:t>and Merchant Mariners who have seen duty in military operations </a:t>
            </a:r>
            <a:endParaRPr lang="en-GB" altLang="en-US" b="1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GB" altLang="en-US" b="1" dirty="0" smtClean="0">
                <a:solidFill>
                  <a:srgbClr val="002060"/>
                </a:solidFill>
              </a:rPr>
              <a:t>(</a:t>
            </a:r>
            <a:r>
              <a:rPr lang="en-GB" altLang="en-US" b="1" dirty="0">
                <a:solidFill>
                  <a:srgbClr val="002060"/>
                </a:solidFill>
              </a:rPr>
              <a:t>e.g. the Falklands Conflict). </a:t>
            </a:r>
          </a:p>
        </p:txBody>
      </p:sp>
    </p:spTree>
    <p:extLst>
      <p:ext uri="{BB962C8B-B14F-4D97-AF65-F5344CB8AC3E}">
        <p14:creationId xmlns:p14="http://schemas.microsoft.com/office/powerpoint/2010/main" val="50086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323528" y="1113415"/>
            <a:ext cx="8424936" cy="100950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endParaRPr lang="en-GB" altLang="en-US" sz="2000" b="1" dirty="0" smtClean="0">
              <a:solidFill>
                <a:srgbClr val="000000"/>
              </a:solidFill>
              <a:latin typeface="Calibri"/>
            </a:endParaRPr>
          </a:p>
          <a:p>
            <a:endParaRPr lang="en-GB" altLang="en-US" sz="1800" dirty="0">
              <a:solidFill>
                <a:srgbClr val="000000"/>
              </a:solidFill>
              <a:latin typeface="Calibri"/>
            </a:endParaRPr>
          </a:p>
          <a:p>
            <a:pPr>
              <a:spcBef>
                <a:spcPct val="0"/>
              </a:spcBef>
              <a:buNone/>
              <a:defRPr/>
            </a:pPr>
            <a:endParaRPr lang="en-GB" altLang="en-US" sz="1800" dirty="0" smtClean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851" name="Text Box 5"/>
          <p:cNvSpPr txBox="1">
            <a:spLocks noChangeArrowheads="1"/>
          </p:cNvSpPr>
          <p:nvPr/>
        </p:nvSpPr>
        <p:spPr bwMode="auto">
          <a:xfrm>
            <a:off x="1646847" y="116632"/>
            <a:ext cx="56893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2060"/>
                </a:solidFill>
              </a:rPr>
              <a:t>Veterans in </a:t>
            </a:r>
            <a:r>
              <a:rPr lang="en-GB" altLang="en-US" sz="2800" b="1" dirty="0" smtClean="0">
                <a:solidFill>
                  <a:srgbClr val="002060"/>
                </a:solidFill>
              </a:rPr>
              <a:t>Prison and on Probation</a:t>
            </a:r>
            <a:endParaRPr lang="en-GB" altLang="en-US" sz="2800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5328" y="918000"/>
            <a:ext cx="3848640" cy="2199600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ct val="0"/>
              </a:spcBef>
              <a:buNone/>
              <a:defRPr/>
            </a:pPr>
            <a:endParaRPr lang="en-GB" altLang="en-US" sz="20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lang="en-GB" altLang="en-US" sz="2000" b="1" dirty="0" smtClean="0">
                <a:solidFill>
                  <a:schemeClr val="bg1"/>
                </a:solidFill>
              </a:rPr>
              <a:t>HM </a:t>
            </a:r>
            <a:r>
              <a:rPr lang="en-GB" altLang="en-US" sz="2000" b="1" dirty="0">
                <a:solidFill>
                  <a:schemeClr val="bg1"/>
                </a:solidFill>
              </a:rPr>
              <a:t>Prison Inspectorate</a:t>
            </a:r>
            <a:r>
              <a:rPr lang="en-GB" altLang="en-US" sz="2000" b="1" dirty="0" smtClean="0">
                <a:solidFill>
                  <a:schemeClr val="bg1"/>
                </a:solidFill>
              </a:rPr>
              <a:t>:</a:t>
            </a:r>
          </a:p>
          <a:p>
            <a:pPr algn="ctr">
              <a:spcBef>
                <a:spcPct val="0"/>
              </a:spcBef>
              <a:buNone/>
              <a:defRPr/>
            </a:pPr>
            <a:endParaRPr lang="en-GB" altLang="en-US" sz="2000" b="1" dirty="0">
              <a:solidFill>
                <a:schemeClr val="bg1"/>
              </a:solidFill>
            </a:endParaRPr>
          </a:p>
          <a:p>
            <a:pPr marL="285750" indent="-285750" algn="ctr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dirty="0" smtClean="0">
                <a:solidFill>
                  <a:schemeClr val="bg1"/>
                </a:solidFill>
              </a:rPr>
              <a:t>In </a:t>
            </a:r>
            <a:r>
              <a:rPr lang="en-GB" altLang="en-US" dirty="0">
                <a:solidFill>
                  <a:schemeClr val="bg1"/>
                </a:solidFill>
              </a:rPr>
              <a:t>2012, 32 Prisons visited indicating that the overall average was 6.5</a:t>
            </a:r>
            <a:r>
              <a:rPr lang="en-GB" altLang="en-US" dirty="0" smtClean="0">
                <a:solidFill>
                  <a:schemeClr val="bg1"/>
                </a:solidFill>
              </a:rPr>
              <a:t>%</a:t>
            </a:r>
          </a:p>
          <a:p>
            <a:pPr marL="285750" indent="-285750" algn="ctr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altLang="en-US" dirty="0" smtClean="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GB" altLang="en-US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328" y="3231373"/>
            <a:ext cx="3848640" cy="2677656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2000" b="1" dirty="0">
                <a:solidFill>
                  <a:schemeClr val="bg1"/>
                </a:solidFill>
              </a:rPr>
              <a:t>Veterans in Custody:  </a:t>
            </a:r>
            <a:endParaRPr lang="en-GB" altLang="en-US" sz="20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defRPr/>
            </a:pPr>
            <a:r>
              <a:rPr lang="en-GB" altLang="en-US" sz="1600" i="1" dirty="0" smtClean="0">
                <a:solidFill>
                  <a:schemeClr val="bg1"/>
                </a:solidFill>
              </a:rPr>
              <a:t>Snap </a:t>
            </a:r>
            <a:r>
              <a:rPr lang="en-GB" altLang="en-US" sz="1600" i="1" dirty="0">
                <a:solidFill>
                  <a:schemeClr val="bg1"/>
                </a:solidFill>
              </a:rPr>
              <a:t>shot figure</a:t>
            </a:r>
          </a:p>
          <a:p>
            <a:pPr algn="ctr">
              <a:spcBef>
                <a:spcPct val="0"/>
              </a:spcBef>
              <a:defRPr/>
            </a:pPr>
            <a:endParaRPr lang="en-GB" altLang="en-US" sz="2400" b="1" dirty="0">
              <a:solidFill>
                <a:schemeClr val="bg1"/>
              </a:solidFill>
            </a:endParaRPr>
          </a:p>
          <a:p>
            <a:pPr marL="285750" indent="-285750" algn="ctr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dirty="0">
                <a:solidFill>
                  <a:schemeClr val="bg1"/>
                </a:solidFill>
              </a:rPr>
              <a:t>Suggested between 3.5% (</a:t>
            </a:r>
            <a:r>
              <a:rPr lang="en-GB" dirty="0">
                <a:solidFill>
                  <a:schemeClr val="bg1"/>
                </a:solidFill>
              </a:rPr>
              <a:t>2,820 - 2009</a:t>
            </a:r>
            <a:r>
              <a:rPr lang="en-GB" altLang="en-US" dirty="0">
                <a:solidFill>
                  <a:schemeClr val="bg1"/>
                </a:solidFill>
              </a:rPr>
              <a:t>) to 6.5% (2012) </a:t>
            </a:r>
            <a:r>
              <a:rPr lang="en-GB" altLang="en-US" dirty="0" smtClean="0">
                <a:solidFill>
                  <a:schemeClr val="bg1"/>
                </a:solidFill>
              </a:rPr>
              <a:t>of offenders ex Armed Forces</a:t>
            </a:r>
          </a:p>
          <a:p>
            <a:pPr algn="ctr">
              <a:spcBef>
                <a:spcPct val="0"/>
              </a:spcBef>
              <a:defRPr/>
            </a:pPr>
            <a:r>
              <a:rPr lang="en-GB" altLang="en-US" dirty="0" smtClean="0">
                <a:solidFill>
                  <a:schemeClr val="bg1"/>
                </a:solidFill>
              </a:rPr>
              <a:t> </a:t>
            </a:r>
            <a:endParaRPr lang="en-GB" altLang="en-US" dirty="0">
              <a:solidFill>
                <a:schemeClr val="bg1"/>
              </a:solidFill>
            </a:endParaRPr>
          </a:p>
          <a:p>
            <a:pPr marL="285750" indent="-285750" algn="ctr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dirty="0">
                <a:solidFill>
                  <a:schemeClr val="bg1"/>
                </a:solidFill>
              </a:rPr>
              <a:t>Fluid annual prison </a:t>
            </a:r>
            <a:r>
              <a:rPr lang="en-GB" altLang="en-US" dirty="0" smtClean="0">
                <a:solidFill>
                  <a:schemeClr val="bg1"/>
                </a:solidFill>
              </a:rPr>
              <a:t>population</a:t>
            </a:r>
          </a:p>
          <a:p>
            <a:pPr algn="ctr">
              <a:spcBef>
                <a:spcPct val="0"/>
              </a:spcBef>
              <a:defRPr/>
            </a:pPr>
            <a:endParaRPr lang="en-GB" altLang="en-US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5175" y="3236242"/>
            <a:ext cx="3888432" cy="2199600"/>
          </a:xfrm>
          <a:prstGeom prst="rect">
            <a:avLst/>
          </a:prstGeom>
          <a:solidFill>
            <a:srgbClr val="B2B2B2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ct val="0"/>
              </a:spcBef>
              <a:buNone/>
              <a:defRPr/>
            </a:pPr>
            <a:endParaRPr lang="en-GB" altLang="en-US" sz="2000" b="1" dirty="0" smtClean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lang="en-GB" altLang="en-US" sz="2000" b="1" dirty="0" smtClean="0">
                <a:solidFill>
                  <a:srgbClr val="000000"/>
                </a:solidFill>
              </a:rPr>
              <a:t>Most </a:t>
            </a:r>
            <a:r>
              <a:rPr lang="en-GB" altLang="en-US" sz="2000" b="1" dirty="0">
                <a:solidFill>
                  <a:srgbClr val="000000"/>
                </a:solidFill>
              </a:rPr>
              <a:t>Common Offence:</a:t>
            </a:r>
          </a:p>
          <a:p>
            <a:pPr algn="ctr">
              <a:spcBef>
                <a:spcPct val="0"/>
              </a:spcBef>
              <a:buNone/>
              <a:defRPr/>
            </a:pPr>
            <a:endParaRPr lang="en-GB" altLang="en-US" sz="2800" b="1" dirty="0">
              <a:solidFill>
                <a:srgbClr val="000000"/>
              </a:solidFill>
            </a:endParaRPr>
          </a:p>
          <a:p>
            <a:pPr marL="285750" indent="-285750" algn="ctr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dirty="0">
                <a:solidFill>
                  <a:srgbClr val="000000"/>
                </a:solidFill>
              </a:rPr>
              <a:t>Alcohol related violent </a:t>
            </a:r>
            <a:r>
              <a:rPr lang="en-GB" altLang="en-US" dirty="0" smtClean="0">
                <a:solidFill>
                  <a:srgbClr val="000000"/>
                </a:solidFill>
              </a:rPr>
              <a:t>offending</a:t>
            </a:r>
          </a:p>
          <a:p>
            <a:pPr algn="ctr">
              <a:spcBef>
                <a:spcPct val="0"/>
              </a:spcBef>
              <a:defRPr/>
            </a:pPr>
            <a:endParaRPr lang="en-GB" altLang="en-US" sz="24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GB" altLang="en-US" sz="24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0032" y="916624"/>
            <a:ext cx="3918718" cy="2200602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lvl="0" algn="ctr">
              <a:spcBef>
                <a:spcPct val="0"/>
              </a:spcBef>
              <a:buNone/>
              <a:defRPr/>
            </a:pPr>
            <a:r>
              <a:rPr lang="en-GB" altLang="en-US" sz="2000" b="1" dirty="0">
                <a:solidFill>
                  <a:srgbClr val="000000"/>
                </a:solidFill>
              </a:rPr>
              <a:t>Veterans on Probation:  </a:t>
            </a:r>
            <a:endParaRPr lang="en-GB" altLang="en-US" sz="2000" b="1" dirty="0" smtClean="0">
              <a:solidFill>
                <a:srgbClr val="000000"/>
              </a:solidFill>
            </a:endParaRPr>
          </a:p>
          <a:p>
            <a:pPr lvl="0" algn="ctr">
              <a:spcBef>
                <a:spcPct val="0"/>
              </a:spcBef>
              <a:buNone/>
              <a:defRPr/>
            </a:pPr>
            <a:r>
              <a:rPr lang="en-GB" altLang="en-US" sz="2000" i="1" dirty="0" smtClean="0">
                <a:solidFill>
                  <a:srgbClr val="000000"/>
                </a:solidFill>
              </a:rPr>
              <a:t>Snap </a:t>
            </a:r>
            <a:r>
              <a:rPr lang="en-GB" altLang="en-US" sz="2000" i="1" dirty="0">
                <a:solidFill>
                  <a:srgbClr val="000000"/>
                </a:solidFill>
              </a:rPr>
              <a:t>shot </a:t>
            </a:r>
            <a:r>
              <a:rPr lang="en-GB" altLang="en-US" sz="2000" i="1" dirty="0" smtClean="0">
                <a:solidFill>
                  <a:srgbClr val="000000"/>
                </a:solidFill>
              </a:rPr>
              <a:t>figure</a:t>
            </a:r>
          </a:p>
          <a:p>
            <a:pPr lvl="0" algn="ctr">
              <a:spcBef>
                <a:spcPct val="0"/>
              </a:spcBef>
              <a:buNone/>
              <a:defRPr/>
            </a:pPr>
            <a:endParaRPr lang="en-GB" altLang="en-US" sz="900" dirty="0">
              <a:solidFill>
                <a:srgbClr val="000000"/>
              </a:solidFill>
            </a:endParaRPr>
          </a:p>
          <a:p>
            <a:pPr algn="ctr"/>
            <a:r>
              <a:rPr lang="en-GB" altLang="en-US" sz="2800" dirty="0" smtClean="0">
                <a:solidFill>
                  <a:srgbClr val="000000"/>
                </a:solidFill>
              </a:rPr>
              <a:t>    </a:t>
            </a:r>
            <a:r>
              <a:rPr lang="en-GB" altLang="en-US" dirty="0">
                <a:solidFill>
                  <a:srgbClr val="000000"/>
                </a:solidFill>
              </a:rPr>
              <a:t>Suggested 3.4% </a:t>
            </a:r>
            <a:r>
              <a:rPr lang="en-GB" altLang="en-US" dirty="0" smtClean="0">
                <a:solidFill>
                  <a:srgbClr val="000000"/>
                </a:solidFill>
              </a:rPr>
              <a:t>(</a:t>
            </a:r>
            <a:r>
              <a:rPr lang="en-GB" dirty="0" smtClean="0"/>
              <a:t>5,361- 2009</a:t>
            </a:r>
            <a:r>
              <a:rPr lang="en-GB" dirty="0"/>
              <a:t>) t</a:t>
            </a:r>
            <a:r>
              <a:rPr lang="en-GB" altLang="en-US" dirty="0">
                <a:solidFill>
                  <a:srgbClr val="000000"/>
                </a:solidFill>
              </a:rPr>
              <a:t>o 6.5% (2012) of offenders ex Armed </a:t>
            </a:r>
            <a:r>
              <a:rPr lang="en-GB" altLang="en-US" dirty="0" smtClean="0">
                <a:solidFill>
                  <a:srgbClr val="000000"/>
                </a:solidFill>
              </a:rPr>
              <a:t>Forces</a:t>
            </a:r>
          </a:p>
          <a:p>
            <a:pPr algn="ctr"/>
            <a:endParaRPr lang="en-GB" altLang="en-US" sz="1200" dirty="0" smtClean="0">
              <a:solidFill>
                <a:srgbClr val="000000"/>
              </a:solidFill>
            </a:endParaRPr>
          </a:p>
          <a:p>
            <a:pPr algn="ctr"/>
            <a:r>
              <a:rPr lang="en-GB" altLang="en-US" sz="1200" dirty="0">
                <a:solidFill>
                  <a:srgbClr val="000000"/>
                </a:solidFill>
              </a:rPr>
              <a:t>Source: DASA (2009) – HMIP (2012</a:t>
            </a:r>
            <a:r>
              <a:rPr lang="en-GB" altLang="en-US" sz="1200" dirty="0" smtClean="0">
                <a:solidFill>
                  <a:srgbClr val="000000"/>
                </a:solidFill>
              </a:rPr>
              <a:t>)</a:t>
            </a:r>
            <a:endParaRPr lang="en-GB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47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375842" y="548680"/>
            <a:ext cx="59769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800" b="1" dirty="0">
                <a:solidFill>
                  <a:srgbClr val="002060"/>
                </a:solidFill>
              </a:rPr>
              <a:t>The key “ASK THE QUESTION” </a:t>
            </a:r>
          </a:p>
        </p:txBody>
      </p:sp>
      <p:sp>
        <p:nvSpPr>
          <p:cNvPr id="136197" name="Text Box 5"/>
          <p:cNvSpPr txBox="1">
            <a:spLocks noChangeArrowheads="1"/>
          </p:cNvSpPr>
          <p:nvPr/>
        </p:nvSpPr>
        <p:spPr bwMode="auto">
          <a:xfrm>
            <a:off x="683568" y="1268760"/>
            <a:ext cx="7704781" cy="423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endParaRPr lang="en-GB" altLang="en-US" sz="1800" dirty="0" smtClean="0">
              <a:solidFill>
                <a:srgbClr val="FF0000"/>
              </a:solidFill>
              <a:latin typeface="Calibri"/>
            </a:endParaRP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lang="en-GB" altLang="en-US" sz="1800" dirty="0" smtClean="0">
                <a:solidFill>
                  <a:srgbClr val="FF0000"/>
                </a:solidFill>
                <a:latin typeface="Calibri"/>
              </a:rPr>
              <a:t>       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GB" altLang="en-US" sz="1800" dirty="0" smtClean="0">
              <a:solidFill>
                <a:srgbClr val="000000"/>
              </a:solidFill>
              <a:latin typeface="Calibri"/>
            </a:endParaRPr>
          </a:p>
          <a:p>
            <a:pPr>
              <a:spcBef>
                <a:spcPct val="50000"/>
              </a:spcBef>
              <a:buNone/>
              <a:defRPr/>
            </a:pPr>
            <a:endParaRPr lang="en-GB" altLang="en-US" sz="1800" dirty="0" smtClean="0">
              <a:solidFill>
                <a:srgbClr val="000000"/>
              </a:solidFill>
              <a:latin typeface="Calibri"/>
            </a:endParaRP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 smtClean="0">
                <a:solidFill>
                  <a:srgbClr val="000000"/>
                </a:solidFill>
                <a:latin typeface="Calibri"/>
              </a:rPr>
              <a:t>Identify </a:t>
            </a:r>
            <a:r>
              <a:rPr lang="en-GB" altLang="en-US" sz="2000" dirty="0">
                <a:solidFill>
                  <a:srgbClr val="000000"/>
                </a:solidFill>
                <a:latin typeface="Calibri"/>
              </a:rPr>
              <a:t>the Veteran at the earliest opportunity</a:t>
            </a:r>
          </a:p>
          <a:p>
            <a:pPr algn="ctr">
              <a:spcBef>
                <a:spcPct val="50000"/>
              </a:spcBef>
              <a:buNone/>
              <a:defRPr/>
            </a:pPr>
            <a:r>
              <a:rPr lang="en-GB" altLang="en-US" sz="2000" dirty="0">
                <a:solidFill>
                  <a:srgbClr val="000000"/>
                </a:solidFill>
                <a:latin typeface="Calibri"/>
              </a:rPr>
              <a:t>                                                      </a:t>
            </a:r>
            <a:r>
              <a:rPr lang="en-GB" altLang="en-US" sz="1200" dirty="0">
                <a:solidFill>
                  <a:srgbClr val="000000"/>
                </a:solidFill>
                <a:latin typeface="Calibri"/>
              </a:rPr>
              <a:t>(Phillips Inquiry - NHS England Liaison &amp; Diversion) 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 smtClean="0">
                <a:solidFill>
                  <a:srgbClr val="000000"/>
                </a:solidFill>
                <a:latin typeface="Calibri"/>
              </a:rPr>
              <a:t>Liaise </a:t>
            </a:r>
            <a:r>
              <a:rPr lang="en-GB" altLang="en-US" sz="2000" dirty="0" smtClean="0">
                <a:solidFill>
                  <a:srgbClr val="000000"/>
                </a:solidFill>
                <a:latin typeface="Calibri"/>
              </a:rPr>
              <a:t>with ex Armed Forces support organisations and include interventions into Resettlement plans – Offender Management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 smtClean="0">
                <a:solidFill>
                  <a:srgbClr val="000000"/>
                </a:solidFill>
                <a:latin typeface="Calibri"/>
              </a:rPr>
              <a:t>Identify</a:t>
            </a:r>
            <a:r>
              <a:rPr lang="en-US" altLang="en-US" sz="20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n-GB" altLang="en-US" sz="2000" dirty="0" smtClean="0">
                <a:solidFill>
                  <a:srgbClr val="000000"/>
                </a:solidFill>
                <a:latin typeface="Calibri"/>
              </a:rPr>
              <a:t>Veterans lead or point of contact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 smtClean="0">
                <a:solidFill>
                  <a:srgbClr val="000000"/>
                </a:solidFill>
                <a:latin typeface="Calibri"/>
              </a:rPr>
              <a:t>Develop a communication network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22" y="1412776"/>
            <a:ext cx="7848872" cy="861774"/>
          </a:xfrm>
          <a:prstGeom prst="rect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US" altLang="en-US" sz="2000" b="1" dirty="0"/>
              <a:t>“</a:t>
            </a:r>
            <a:r>
              <a:rPr lang="en-GB" altLang="en-US" sz="2000" b="1" dirty="0"/>
              <a:t>Have you served in the Armed Forces as a Regular, Reservist or  </a:t>
            </a:r>
          </a:p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/>
              <a:t>         are you a Dependant of someone who has/is?”</a:t>
            </a:r>
          </a:p>
        </p:txBody>
      </p:sp>
    </p:spTree>
    <p:extLst>
      <p:ext uri="{BB962C8B-B14F-4D97-AF65-F5344CB8AC3E}">
        <p14:creationId xmlns:p14="http://schemas.microsoft.com/office/powerpoint/2010/main" val="266593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182" y="2348880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What is Veterans in Custody Support ? </a:t>
            </a:r>
          </a:p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How can it support resettlement ?</a:t>
            </a: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5987647"/>
            <a:ext cx="1472376" cy="775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92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404664"/>
            <a:ext cx="7685627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 smtClean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Identification at </a:t>
            </a:r>
            <a:r>
              <a:rPr lang="en-GB" sz="2000" dirty="0"/>
              <a:t>the earliest </a:t>
            </a:r>
            <a:r>
              <a:rPr lang="en-GB" sz="2000" dirty="0" smtClean="0"/>
              <a:t>opportunity</a:t>
            </a:r>
          </a:p>
          <a:p>
            <a:r>
              <a:rPr lang="en-GB" sz="2000" dirty="0" smtClean="0"/>
              <a:t>        </a:t>
            </a:r>
            <a:r>
              <a:rPr lang="en-GB" sz="1400" i="1" dirty="0" smtClean="0"/>
              <a:t>(10 to 15 years before seeking support. Source: Combat Stress) </a:t>
            </a:r>
            <a:endParaRPr lang="en-GB" sz="1400" i="1" dirty="0" smtClean="0"/>
          </a:p>
          <a:p>
            <a:endParaRPr lang="en-GB" sz="20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Veteran resettlement and </a:t>
            </a:r>
            <a:r>
              <a:rPr lang="en-GB" sz="2000" dirty="0"/>
              <a:t>family/dependant </a:t>
            </a:r>
            <a:r>
              <a:rPr lang="en-GB" sz="2000" dirty="0" smtClean="0"/>
              <a:t>support</a:t>
            </a:r>
            <a:endParaRPr lang="en-GB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Accurate data gathering </a:t>
            </a:r>
            <a:r>
              <a:rPr lang="en-GB" sz="2000" dirty="0" smtClean="0"/>
              <a:t>– </a:t>
            </a:r>
            <a:r>
              <a:rPr lang="en-GB" sz="2000" dirty="0" err="1" smtClean="0"/>
              <a:t>Oasys</a:t>
            </a:r>
            <a:r>
              <a:rPr lang="en-GB" sz="2000" dirty="0" smtClean="0"/>
              <a:t> &amp; </a:t>
            </a:r>
            <a:r>
              <a:rPr lang="en-GB" sz="2000" dirty="0" err="1" smtClean="0"/>
              <a:t>PNomis</a:t>
            </a:r>
            <a:endParaRPr lang="en-GB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Liaise </a:t>
            </a:r>
            <a:r>
              <a:rPr lang="en-GB" sz="2000" dirty="0"/>
              <a:t>with </a:t>
            </a:r>
            <a:r>
              <a:rPr lang="en-GB" sz="2000" dirty="0" smtClean="0"/>
              <a:t>Off - Management services </a:t>
            </a:r>
            <a:r>
              <a:rPr lang="en-GB" sz="2000" dirty="0" smtClean="0"/>
              <a:t>to </a:t>
            </a:r>
            <a:r>
              <a:rPr lang="en-GB" sz="2000" dirty="0"/>
              <a:t>share resettlement </a:t>
            </a:r>
            <a:r>
              <a:rPr lang="en-GB" sz="2000" dirty="0" smtClean="0"/>
              <a:t>information - inclusion </a:t>
            </a:r>
            <a:r>
              <a:rPr lang="en-GB" sz="2000" dirty="0"/>
              <a:t>in sentence planning and release </a:t>
            </a:r>
            <a:r>
              <a:rPr lang="en-GB" sz="2000" dirty="0" smtClean="0"/>
              <a:t>plans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Forums – </a:t>
            </a:r>
            <a:r>
              <a:rPr lang="en-GB" sz="2000" dirty="0" smtClean="0"/>
              <a:t>Third </a:t>
            </a:r>
            <a:r>
              <a:rPr lang="en-GB" sz="2000" dirty="0" smtClean="0"/>
              <a:t>sector information sharing and advice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Cost </a:t>
            </a:r>
            <a:r>
              <a:rPr lang="en-GB" sz="2000" dirty="0" smtClean="0"/>
              <a:t>effective – free to access interventions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Staff interest and support </a:t>
            </a:r>
            <a:r>
              <a:rPr lang="en-GB" sz="1400" i="1" dirty="0" smtClean="0"/>
              <a:t>(many are Veterans)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400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>Peer Supporter opportunities</a:t>
            </a:r>
          </a:p>
          <a:p>
            <a:endParaRPr lang="en-GB" sz="1400" i="1" dirty="0"/>
          </a:p>
          <a:p>
            <a:endParaRPr lang="en-GB" sz="1400" i="1" dirty="0" smtClean="0"/>
          </a:p>
          <a:p>
            <a:endParaRPr lang="en-GB" sz="2000" dirty="0"/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5987647"/>
            <a:ext cx="1472376" cy="775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86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95735" y="535385"/>
            <a:ext cx="618694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2060"/>
                </a:solidFill>
              </a:rPr>
              <a:t>Reflects </a:t>
            </a:r>
            <a:r>
              <a:rPr lang="en-GB" sz="2800" b="1" dirty="0" err="1" smtClean="0">
                <a:solidFill>
                  <a:srgbClr val="002060"/>
                </a:solidFill>
              </a:rPr>
              <a:t>Oasys</a:t>
            </a:r>
            <a:r>
              <a:rPr lang="en-GB" sz="2800" b="1" dirty="0" smtClean="0">
                <a:solidFill>
                  <a:srgbClr val="002060"/>
                </a:solidFill>
              </a:rPr>
              <a:t> </a:t>
            </a:r>
            <a:r>
              <a:rPr lang="en-GB" sz="2800" b="1" dirty="0" smtClean="0">
                <a:solidFill>
                  <a:srgbClr val="002060"/>
                </a:solidFill>
              </a:rPr>
              <a:t>&amp; </a:t>
            </a:r>
            <a:r>
              <a:rPr lang="en-GB" sz="2800" b="1" dirty="0" smtClean="0">
                <a:solidFill>
                  <a:srgbClr val="002060"/>
                </a:solidFill>
              </a:rPr>
              <a:t>NOMS </a:t>
            </a:r>
            <a:r>
              <a:rPr lang="en-GB" sz="2800" b="1" dirty="0" smtClean="0">
                <a:solidFill>
                  <a:srgbClr val="002060"/>
                </a:solidFill>
              </a:rPr>
              <a:t>7 Pathways</a:t>
            </a:r>
            <a:r>
              <a:rPr lang="en-GB" sz="2800" b="1" dirty="0" smtClean="0">
                <a:solidFill>
                  <a:srgbClr val="002060"/>
                </a:solidFill>
              </a:rPr>
              <a:t>:</a:t>
            </a:r>
          </a:p>
          <a:p>
            <a:endParaRPr lang="en-GB" sz="2400" b="1" dirty="0" smtClean="0">
              <a:solidFill>
                <a:srgbClr val="002060"/>
              </a:solidFill>
            </a:endParaRPr>
          </a:p>
          <a:p>
            <a:endParaRPr lang="en-GB" sz="2000" dirty="0" smtClean="0"/>
          </a:p>
          <a:p>
            <a:pPr marL="804863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Accommodation and support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64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Education, training and employment</a:t>
            </a:r>
          </a:p>
          <a:p>
            <a:pPr marL="806450" indent="-285750"/>
            <a:endParaRPr lang="en-GB" sz="2000" dirty="0" smtClean="0"/>
          </a:p>
          <a:p>
            <a:pPr marL="8064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Health</a:t>
            </a:r>
          </a:p>
          <a:p>
            <a:pPr marL="806450" indent="-285750"/>
            <a:endParaRPr lang="en-GB" sz="2000" dirty="0" smtClean="0"/>
          </a:p>
          <a:p>
            <a:pPr marL="8064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Drugs and alcohol</a:t>
            </a:r>
          </a:p>
          <a:p>
            <a:pPr marL="806450" indent="-28575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64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Finance, benefits and debt</a:t>
            </a:r>
          </a:p>
          <a:p>
            <a:pPr marL="806450" indent="-28575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64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Children and families</a:t>
            </a:r>
          </a:p>
          <a:p>
            <a:pPr marL="806450" indent="-28575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64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Attitudes, thinking &amp; behaviour</a:t>
            </a:r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496" y="6205647"/>
            <a:ext cx="2111622" cy="441968"/>
          </a:xfrm>
          <a:prstGeom prst="rect">
            <a:avLst/>
          </a:prstGeom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64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4" y="1700808"/>
            <a:ext cx="8280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What is SSAFA Prison in Reach and</a:t>
            </a:r>
          </a:p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how can it assist offender management</a:t>
            </a:r>
          </a:p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a</a:t>
            </a:r>
            <a:r>
              <a:rPr lang="en-GB" sz="3200" b="1" dirty="0" smtClean="0">
                <a:solidFill>
                  <a:srgbClr val="002060"/>
                </a:solidFill>
              </a:rPr>
              <a:t>nd Veterans with resettlement ?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155383"/>
            <a:ext cx="2111622" cy="441968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" y="6090483"/>
            <a:ext cx="1277036" cy="67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43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FC8CFE6086334C896E26AF618585BE" ma:contentTypeVersion="2" ma:contentTypeDescription="Create a new document." ma:contentTypeScope="" ma:versionID="c41eede64d40a7b6256235a32934fe4b">
  <xsd:schema xmlns:xsd="http://www.w3.org/2001/XMLSchema" xmlns:xs="http://www.w3.org/2001/XMLSchema" xmlns:p="http://schemas.microsoft.com/office/2006/metadata/properties" xmlns:ns2="a378372f-dfae-4caa-89fc-42e32de49bbb" targetNamespace="http://schemas.microsoft.com/office/2006/metadata/properties" ma:root="true" ma:fieldsID="b1b5a8a25cccaa9394d14c373992e29b" ns2:_="">
    <xsd:import namespace="a378372f-dfae-4caa-89fc-42e32de49b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78372f-dfae-4caa-89fc-42e32de49b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F783DC-5D10-490A-97F3-D698D914C2FD}"/>
</file>

<file path=customXml/itemProps2.xml><?xml version="1.0" encoding="utf-8"?>
<ds:datastoreItem xmlns:ds="http://schemas.openxmlformats.org/officeDocument/2006/customXml" ds:itemID="{02E86907-DD07-4084-8CFC-834321187613}"/>
</file>

<file path=customXml/itemProps3.xml><?xml version="1.0" encoding="utf-8"?>
<ds:datastoreItem xmlns:ds="http://schemas.openxmlformats.org/officeDocument/2006/customXml" ds:itemID="{45CC7FFA-D2A7-416B-9FAA-74519029A31E}"/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726</Words>
  <Application>Microsoft Office PowerPoint</Application>
  <PresentationFormat>On-screen Show (4:3)</PresentationFormat>
  <Paragraphs>203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SSAFA Prison In-reach Headlines</vt:lpstr>
      <vt:lpstr>SSAFA Prison In-reach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93</cp:revision>
  <dcterms:created xsi:type="dcterms:W3CDTF">2015-10-22T10:19:40Z</dcterms:created>
  <dcterms:modified xsi:type="dcterms:W3CDTF">2015-11-02T10:59:04Z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0x0101003EFC8CFE6086334C896E26AF618585BE</vt:lpwstr>
  </property>
</Properties>
</file>