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9"/>
  </p:notesMasterIdLst>
  <p:sldIdLst>
    <p:sldId id="258" r:id="rId2"/>
    <p:sldId id="277" r:id="rId3"/>
    <p:sldId id="270" r:id="rId4"/>
    <p:sldId id="273" r:id="rId5"/>
    <p:sldId id="274" r:id="rId6"/>
    <p:sldId id="275" r:id="rId7"/>
    <p:sldId id="276" r:id="rId8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9"/>
    <a:srgbClr val="0E213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34578" autoAdjust="0"/>
    <p:restoredTop sz="86482" autoAdjust="0"/>
  </p:normalViewPr>
  <p:slideViewPr>
    <p:cSldViewPr>
      <p:cViewPr varScale="1">
        <p:scale>
          <a:sx n="50" d="100"/>
          <a:sy n="50" d="100"/>
        </p:scale>
        <p:origin x="-108" y="-5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9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9104E4E-8AC0-4A29-BE26-2BFD31D8B2E9}" type="datetimeFigureOut">
              <a:rPr lang="en-GB"/>
              <a:pPr>
                <a:defRPr/>
              </a:pPr>
              <a:t>27/10/2015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5988" y="744538"/>
            <a:ext cx="4965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4E857DB-8875-4AC0-BDC2-DECC967467C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5313BB-BA25-48B0-BF2A-FF10FD9E5288}" type="datetimeFigureOut">
              <a:rPr lang="en-GB"/>
              <a:pPr>
                <a:defRPr/>
              </a:pPr>
              <a:t>27/10/2015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1FC68-269F-41D9-AA4F-82D5038821B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1AE9C2-13D4-440A-85D0-B0BF0CD15B02}" type="datetimeFigureOut">
              <a:rPr lang="en-GB"/>
              <a:pPr>
                <a:defRPr/>
              </a:pPr>
              <a:t>27/10/2015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79D36-BC23-42C1-A3D9-A42E5775B3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C33AAE-BC93-4956-ABAE-1AC675C30FAA}" type="datetimeFigureOut">
              <a:rPr lang="en-GB"/>
              <a:pPr>
                <a:defRPr/>
              </a:pPr>
              <a:t>27/10/2015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C4BDA9-8FDC-443E-9690-53E3EE59A4A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4E5DD6-E8A2-4C4D-A884-1A0DD8423BB2}" type="datetimeFigureOut">
              <a:rPr lang="en-GB"/>
              <a:pPr>
                <a:defRPr/>
              </a:pPr>
              <a:t>27/10/2015</a:t>
            </a:fld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6907F1-E772-4FFC-B4FF-56D692CD4E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7065C6-3E67-4672-B958-3162BB68C51F}" type="datetimeFigureOut">
              <a:rPr lang="en-GB"/>
              <a:pPr>
                <a:defRPr/>
              </a:pPr>
              <a:t>27/10/2015</a:t>
            </a:fld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5BC4D2-C391-4258-B31F-731D801B1D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A45D62-2958-4B81-B908-68ADB05C962F}" type="datetimeFigureOut">
              <a:rPr lang="en-GB"/>
              <a:pPr>
                <a:defRPr/>
              </a:pPr>
              <a:t>27/10/2015</a:t>
            </a:fld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BA245E-4BD4-44C1-B930-9D584480935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8592C-02C7-4E91-971B-57E63FBBC15E}" type="datetimeFigureOut">
              <a:rPr lang="en-GB"/>
              <a:pPr>
                <a:defRPr/>
              </a:pPr>
              <a:t>27/10/2015</a:t>
            </a:fld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9F4200-710B-4072-B826-1BD2B75960C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EFD78-9AEC-4504-8287-61A9DDA95B50}" type="datetimeFigureOut">
              <a:rPr lang="en-GB"/>
              <a:pPr>
                <a:defRPr/>
              </a:pPr>
              <a:t>27/10/2015</a:t>
            </a:fld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4E3E43-9EB5-4BE1-97B0-970D86F3B7C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417138-4C99-44A1-9615-D6C17020EE53}" type="datetimeFigureOut">
              <a:rPr lang="en-GB"/>
              <a:pPr>
                <a:defRPr/>
              </a:pPr>
              <a:t>27/10/2015</a:t>
            </a:fld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6E2E3-9344-4323-9409-2A07767CA31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40466E-42ED-418F-B61F-78519C0AB6E1}" type="datetimeFigureOut">
              <a:rPr lang="en-GB"/>
              <a:pPr>
                <a:defRPr/>
              </a:pPr>
              <a:t>27/10/2015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12390D-0D4C-4E43-8708-93878330C5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048CAA-5B71-4466-8035-7D361C914BA3}" type="datetimeFigureOut">
              <a:rPr lang="en-GB"/>
              <a:pPr>
                <a:defRPr/>
              </a:pPr>
              <a:t>27/10/2015</a:t>
            </a:fld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3AAFA5-A3FC-4E30-9321-409CA1BF7F2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2D8469B0-C402-4C15-B066-CC10423946D5}" type="datetimeFigureOut">
              <a:rPr lang="en-GB"/>
              <a:pPr>
                <a:defRPr/>
              </a:pPr>
              <a:t>27/10/2015</a:t>
            </a:fld>
            <a:endParaRPr lang="en-GB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79F3EFB-370D-4B5F-B4A3-34352CB38EF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ransition>
    <p:cut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John.stone@hampshire.probation.gsi.gov.u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592288" y="1440160"/>
            <a:ext cx="4067944" cy="5301208"/>
          </a:xfrm>
          <a:prstGeom prst="rect">
            <a:avLst/>
          </a:prstGeom>
          <a:blipFill>
            <a:blip r:embed="rId2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13000"/>
            </a:blip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68313" y="2933700"/>
            <a:ext cx="8229600" cy="1143000"/>
          </a:xfrm>
        </p:spPr>
        <p:txBody>
          <a:bodyPr>
            <a:noAutofit/>
          </a:bodyPr>
          <a:lstStyle/>
          <a:p>
            <a:pPr eaLnBrk="1" hangingPunct="1"/>
            <a:r>
              <a:rPr lang="en-GB" sz="6600" b="1" smtClean="0">
                <a:solidFill>
                  <a:srgbClr val="0E2138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Veterans’ Peer Mentor (VPM) Scheme</a:t>
            </a:r>
            <a:br>
              <a:rPr lang="en-GB" sz="6600" b="1" smtClean="0">
                <a:solidFill>
                  <a:srgbClr val="0E2138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6600" b="1" smtClean="0">
                <a:solidFill>
                  <a:srgbClr val="0E2138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/>
            </a:r>
            <a:br>
              <a:rPr lang="en-GB" sz="6600" b="1" smtClean="0">
                <a:solidFill>
                  <a:srgbClr val="0E2138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2400" b="1" smtClean="0">
                <a:solidFill>
                  <a:srgbClr val="0E2138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Presented by John (Jed) Stone</a:t>
            </a:r>
            <a:br>
              <a:rPr lang="en-GB" sz="2400" b="1" smtClean="0">
                <a:solidFill>
                  <a:srgbClr val="0E2138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GB" sz="2400" b="1" smtClean="0">
                <a:solidFill>
                  <a:srgbClr val="0E2138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Veterans’ Peer Mentor Scheme Coordinator</a:t>
            </a:r>
            <a:endParaRPr lang="en-GB" sz="2400" smtClean="0">
              <a:solidFill>
                <a:srgbClr val="0E2138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95738" y="6165850"/>
            <a:ext cx="1873250" cy="3667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GB" b="1">
                <a:effectLst>
                  <a:outerShdw blurRad="38100" dist="38100" dir="2700000" algn="tl">
                    <a:srgbClr val="C0C0C0"/>
                  </a:outerShdw>
                </a:effectLst>
              </a:rPr>
              <a:t>November 2015</a:t>
            </a:r>
          </a:p>
        </p:txBody>
      </p:sp>
      <p:pic>
        <p:nvPicPr>
          <p:cNvPr id="14342" name="Picture 4" descr="E:\CRC_HAMPS_259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0"/>
            <a:ext cx="4044950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>
          <a:xfrm>
            <a:off x="0" y="1484313"/>
            <a:ext cx="9144000" cy="720725"/>
          </a:xfrm>
        </p:spPr>
        <p:txBody>
          <a:bodyPr/>
          <a:lstStyle/>
          <a:p>
            <a:r>
              <a:rPr lang="en-GB" sz="3200" b="1" smtClean="0"/>
              <a:t>Why was the Scheme started?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4294967295"/>
          </p:nvPr>
        </p:nvSpPr>
        <p:spPr>
          <a:xfrm>
            <a:off x="395288" y="2133600"/>
            <a:ext cx="8497887" cy="4535488"/>
          </a:xfrm>
        </p:spPr>
        <p:txBody>
          <a:bodyPr/>
          <a:lstStyle/>
          <a:p>
            <a:r>
              <a:rPr lang="en-GB" sz="2800" smtClean="0"/>
              <a:t>Hants and the IOW have a high density of serving and veteran members of the armed services.</a:t>
            </a:r>
          </a:p>
          <a:p>
            <a:r>
              <a:rPr lang="en-GB" sz="2800" smtClean="0"/>
              <a:t>A small minority have difficulties and find themselves in trouble with the law.</a:t>
            </a:r>
          </a:p>
          <a:p>
            <a:r>
              <a:rPr lang="en-GB" sz="2800" smtClean="0"/>
              <a:t>Not every custodial facility or offender manager has the knowledge or time to deal appropriately with veteran offenders (stand fast HMP Winchester Veterans in Custody Scheme).</a:t>
            </a:r>
          </a:p>
          <a:p>
            <a:r>
              <a:rPr lang="en-GB" sz="2800" smtClean="0"/>
              <a:t>Started in April 2012 and initially funded by the Department of Health.</a:t>
            </a:r>
          </a:p>
          <a:p>
            <a:endParaRPr lang="en-GB" sz="2800" smtClean="0"/>
          </a:p>
          <a:p>
            <a:pPr eaLnBrk="1" hangingPunct="1"/>
            <a:endParaRPr lang="en-GB" sz="2400" smtClean="0"/>
          </a:p>
        </p:txBody>
      </p:sp>
      <p:pic>
        <p:nvPicPr>
          <p:cNvPr id="38916" name="Picture 4" descr="E:\CRC_HAMPS_259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0"/>
            <a:ext cx="4044950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>
          <a:xfrm>
            <a:off x="0" y="1484313"/>
            <a:ext cx="9144000" cy="720725"/>
          </a:xfrm>
        </p:spPr>
        <p:txBody>
          <a:bodyPr/>
          <a:lstStyle/>
          <a:p>
            <a:r>
              <a:rPr lang="en-GB" sz="3200" b="1" smtClean="0"/>
              <a:t>How do we engage with Veteran Offenders?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4294967295"/>
          </p:nvPr>
        </p:nvSpPr>
        <p:spPr>
          <a:xfrm>
            <a:off x="395288" y="2133600"/>
            <a:ext cx="8497887" cy="4535488"/>
          </a:xfrm>
        </p:spPr>
        <p:txBody>
          <a:bodyPr/>
          <a:lstStyle/>
          <a:p>
            <a:pPr eaLnBrk="1" hangingPunct="1"/>
            <a:r>
              <a:rPr lang="en-GB" sz="2400" smtClean="0"/>
              <a:t>Offender managers (OM) and key workers are fully briefed on the VPM Scheme </a:t>
            </a:r>
          </a:p>
          <a:p>
            <a:pPr eaLnBrk="1" hangingPunct="1"/>
            <a:r>
              <a:rPr lang="en-GB" sz="2400" smtClean="0"/>
              <a:t>Posters and leaflets targeted at Veteran offenders  </a:t>
            </a:r>
          </a:p>
          <a:p>
            <a:pPr eaLnBrk="1" hangingPunct="1"/>
            <a:r>
              <a:rPr lang="en-GB" sz="2400" smtClean="0"/>
              <a:t>Clients volunteer and are referred by the prison contact or their OM</a:t>
            </a:r>
          </a:p>
          <a:p>
            <a:r>
              <a:rPr lang="en-GB" sz="2400" smtClean="0"/>
              <a:t>The volunteer mentors are all current or ex armed services; hence they have shared experiences, common language and a desire to help. </a:t>
            </a:r>
          </a:p>
          <a:p>
            <a:pPr eaLnBrk="1" hangingPunct="1"/>
            <a:r>
              <a:rPr lang="en-GB" sz="2400" smtClean="0"/>
              <a:t>Meetings are normally held away from probation premises including in the client’s home. </a:t>
            </a:r>
          </a:p>
          <a:p>
            <a:pPr eaLnBrk="1" hangingPunct="1"/>
            <a:r>
              <a:rPr lang="en-GB" sz="2400" smtClean="0"/>
              <a:t>Not just a ‘sign posting’ service</a:t>
            </a:r>
          </a:p>
        </p:txBody>
      </p:sp>
      <p:pic>
        <p:nvPicPr>
          <p:cNvPr id="29700" name="Picture 4" descr="E:\CRC_HAMPS_259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0"/>
            <a:ext cx="4044950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0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>
          <a:xfrm>
            <a:off x="0" y="1268413"/>
            <a:ext cx="9144000" cy="936625"/>
          </a:xfrm>
        </p:spPr>
        <p:txBody>
          <a:bodyPr/>
          <a:lstStyle/>
          <a:p>
            <a:r>
              <a:rPr lang="en-GB" sz="3200" b="1" smtClean="0"/>
              <a:t>What are the benefits of the VPM Scheme?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4294967295"/>
          </p:nvPr>
        </p:nvSpPr>
        <p:spPr>
          <a:xfrm>
            <a:off x="0" y="1989138"/>
            <a:ext cx="8893175" cy="4679950"/>
          </a:xfrm>
        </p:spPr>
        <p:txBody>
          <a:bodyPr/>
          <a:lstStyle/>
          <a:p>
            <a:pPr eaLnBrk="1" hangingPunct="1"/>
            <a:r>
              <a:rPr lang="en-GB" sz="2400" smtClean="0"/>
              <a:t>The volunteer mentors work directly with their clients to enable them to talk about their problems in an open and non-judgemental manner. An action plan is agreed to enable the clients to access support to help them tackle their problems which can include; </a:t>
            </a:r>
          </a:p>
          <a:p>
            <a:pPr lvl="1"/>
            <a:r>
              <a:rPr lang="en-GB" sz="2400" smtClean="0"/>
              <a:t>a sense of isolation, low self esteem, mental health issues, alcohol and drug abuse.</a:t>
            </a:r>
          </a:p>
          <a:p>
            <a:pPr lvl="1"/>
            <a:r>
              <a:rPr lang="en-GB" sz="2400" smtClean="0"/>
              <a:t>anger management problems leading to possible  domestic violence</a:t>
            </a:r>
          </a:p>
          <a:p>
            <a:pPr lvl="1"/>
            <a:r>
              <a:rPr lang="en-GB" sz="2400" smtClean="0"/>
              <a:t>lack of accommodation, employment and debt issues</a:t>
            </a:r>
          </a:p>
          <a:p>
            <a:r>
              <a:rPr lang="en-GB" sz="2400" smtClean="0"/>
              <a:t>Because we work with the OMs this enables a ‘joined up’ approach to help in the clients rehabilitation.  </a:t>
            </a:r>
          </a:p>
          <a:p>
            <a:pPr eaLnBrk="1" hangingPunct="1"/>
            <a:endParaRPr lang="en-GB" sz="2400" smtClean="0"/>
          </a:p>
        </p:txBody>
      </p:sp>
      <p:pic>
        <p:nvPicPr>
          <p:cNvPr id="33796" name="Picture 4" descr="E:\CRC_HAMPS_259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0"/>
            <a:ext cx="4044950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>
          <a:xfrm>
            <a:off x="0" y="1484313"/>
            <a:ext cx="9144000" cy="720725"/>
          </a:xfrm>
        </p:spPr>
        <p:txBody>
          <a:bodyPr/>
          <a:lstStyle/>
          <a:p>
            <a:r>
              <a:rPr lang="en-GB" sz="3200" b="1" smtClean="0"/>
              <a:t>How do we judge the Scheme’s success?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4294967295"/>
          </p:nvPr>
        </p:nvSpPr>
        <p:spPr>
          <a:xfrm>
            <a:off x="395288" y="2133600"/>
            <a:ext cx="8497887" cy="4535488"/>
          </a:xfrm>
        </p:spPr>
        <p:txBody>
          <a:bodyPr/>
          <a:lstStyle/>
          <a:p>
            <a:pPr eaLnBrk="1" hangingPunct="1"/>
            <a:r>
              <a:rPr lang="en-GB" sz="2400" smtClean="0"/>
              <a:t>Does the client re-offend within one year of the end of the their supervision order or similar</a:t>
            </a:r>
          </a:p>
          <a:p>
            <a:pPr eaLnBrk="1" hangingPunct="1"/>
            <a:r>
              <a:rPr lang="en-GB" sz="2400" smtClean="0"/>
              <a:t>Progress made against the client’s action plan</a:t>
            </a:r>
          </a:p>
          <a:p>
            <a:pPr eaLnBrk="1" hangingPunct="1"/>
            <a:r>
              <a:rPr lang="en-GB" sz="2400" smtClean="0"/>
              <a:t>The client’s feelings about the progress that they have made (using  discussions, star diagrams and client feedback forms)</a:t>
            </a:r>
          </a:p>
          <a:p>
            <a:pPr eaLnBrk="1" hangingPunct="1"/>
            <a:r>
              <a:rPr lang="en-GB" sz="2400" smtClean="0"/>
              <a:t>The OM feedback</a:t>
            </a:r>
          </a:p>
          <a:p>
            <a:pPr eaLnBrk="1" hangingPunct="1"/>
            <a:r>
              <a:rPr lang="en-GB" sz="2400" smtClean="0"/>
              <a:t>The feedback received from statutory bodies and charities who have helped the client along the way.</a:t>
            </a:r>
          </a:p>
          <a:p>
            <a:pPr eaLnBrk="1" hangingPunct="1"/>
            <a:endParaRPr lang="en-GB" sz="2400" smtClean="0"/>
          </a:p>
          <a:p>
            <a:pPr eaLnBrk="1" hangingPunct="1"/>
            <a:endParaRPr lang="en-GB" sz="2400" smtClean="0"/>
          </a:p>
          <a:p>
            <a:endParaRPr lang="en-GB" sz="2400" smtClean="0"/>
          </a:p>
          <a:p>
            <a:pPr eaLnBrk="1" hangingPunct="1"/>
            <a:endParaRPr lang="en-GB" sz="2400" smtClean="0"/>
          </a:p>
        </p:txBody>
      </p:sp>
      <p:pic>
        <p:nvPicPr>
          <p:cNvPr id="34820" name="Picture 4" descr="E:\CRC_HAMPS_259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0"/>
            <a:ext cx="4044950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  <p:bldP spid="409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>
          <a:xfrm>
            <a:off x="0" y="1484313"/>
            <a:ext cx="9144000" cy="720725"/>
          </a:xfrm>
        </p:spPr>
        <p:txBody>
          <a:bodyPr/>
          <a:lstStyle/>
          <a:p>
            <a:r>
              <a:rPr lang="en-GB" sz="3200" b="1" smtClean="0"/>
              <a:t>Two Client Stories 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4294967295"/>
          </p:nvPr>
        </p:nvSpPr>
        <p:spPr>
          <a:xfrm>
            <a:off x="395288" y="2133600"/>
            <a:ext cx="8497887" cy="4535488"/>
          </a:xfrm>
        </p:spPr>
        <p:txBody>
          <a:bodyPr/>
          <a:lstStyle/>
          <a:p>
            <a:pPr eaLnBrk="1" hangingPunct="1"/>
            <a:endParaRPr lang="en-GB" sz="2400" b="1" smtClean="0"/>
          </a:p>
          <a:p>
            <a:pPr eaLnBrk="1" hangingPunct="1"/>
            <a:r>
              <a:rPr lang="en-GB" sz="2400" b="1" smtClean="0"/>
              <a:t>Frank - RN Petty Officer - criminal damage. Alcohol issues, PTSD, isolated, unemployed and previously sleeping rough. </a:t>
            </a:r>
          </a:p>
          <a:p>
            <a:pPr eaLnBrk="1" hangingPunct="1">
              <a:buFontTx/>
              <a:buNone/>
            </a:pPr>
            <a:endParaRPr lang="en-GB" sz="2400" b="1" smtClean="0"/>
          </a:p>
          <a:p>
            <a:pPr eaLnBrk="1" hangingPunct="1"/>
            <a:r>
              <a:rPr lang="en-GB" sz="2400" b="1" smtClean="0"/>
              <a:t>Mary - QARANC Corporal - actual bodily harm. Alcohol issues, low self esteem/confidence, unemployed, homeless and separated from her two children. </a:t>
            </a:r>
            <a:endParaRPr lang="en-GB" sz="2400" i="1" smtClean="0"/>
          </a:p>
          <a:p>
            <a:pPr eaLnBrk="1" hangingPunct="1"/>
            <a:endParaRPr lang="en-GB" sz="2400" smtClean="0"/>
          </a:p>
          <a:p>
            <a:endParaRPr lang="en-GB" sz="2400" smtClean="0"/>
          </a:p>
          <a:p>
            <a:pPr eaLnBrk="1" hangingPunct="1"/>
            <a:endParaRPr lang="en-GB" sz="2400" smtClean="0"/>
          </a:p>
        </p:txBody>
      </p:sp>
      <p:pic>
        <p:nvPicPr>
          <p:cNvPr id="35844" name="Picture 4" descr="E:\CRC_HAMPS_259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0"/>
            <a:ext cx="4044950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>
          <a:xfrm>
            <a:off x="0" y="1268413"/>
            <a:ext cx="9144000" cy="720725"/>
          </a:xfrm>
        </p:spPr>
        <p:txBody>
          <a:bodyPr/>
          <a:lstStyle/>
          <a:p>
            <a:r>
              <a:rPr lang="en-GB" sz="3200" b="1" smtClean="0"/>
              <a:t>Informing the wider community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4294967295"/>
          </p:nvPr>
        </p:nvSpPr>
        <p:spPr>
          <a:xfrm>
            <a:off x="0" y="1916113"/>
            <a:ext cx="8893175" cy="4752975"/>
          </a:xfrm>
        </p:spPr>
        <p:txBody>
          <a:bodyPr/>
          <a:lstStyle/>
          <a:p>
            <a:pPr eaLnBrk="1" hangingPunct="1"/>
            <a:r>
              <a:rPr lang="en-GB" sz="2400" smtClean="0"/>
              <a:t>Since the start of the scheme we have attended and addressed various relevant forums including the Phillip’s Report call for evidence process.</a:t>
            </a:r>
          </a:p>
          <a:p>
            <a:pPr eaLnBrk="1" hangingPunct="1"/>
            <a:r>
              <a:rPr lang="en-GB" sz="2400" smtClean="0"/>
              <a:t>In the new year we will attend the Probation Institute’s mentoring workshop.</a:t>
            </a:r>
          </a:p>
          <a:p>
            <a:pPr eaLnBrk="1" hangingPunct="1"/>
            <a:r>
              <a:rPr lang="en-GB" sz="2400" smtClean="0"/>
              <a:t>Continue to address any organisations who wish to know more about our Veteran Peer Mentoring experiences.</a:t>
            </a:r>
          </a:p>
          <a:p>
            <a:pPr eaLnBrk="1" hangingPunct="1">
              <a:buFontTx/>
              <a:buNone/>
            </a:pPr>
            <a:r>
              <a:rPr lang="en-GB" sz="2400" smtClean="0"/>
              <a:t>Contact details: 	</a:t>
            </a:r>
          </a:p>
          <a:p>
            <a:pPr eaLnBrk="1" hangingPunct="1"/>
            <a:r>
              <a:rPr lang="en-GB" sz="2400" smtClean="0">
                <a:hlinkClick r:id="rId2"/>
              </a:rPr>
              <a:t>John.stone@hampshire.probation.gsi.gov.uk</a:t>
            </a:r>
            <a:endParaRPr lang="en-GB" sz="2400" smtClean="0"/>
          </a:p>
          <a:p>
            <a:pPr eaLnBrk="1" hangingPunct="1"/>
            <a:r>
              <a:rPr lang="en-GB" sz="2400" smtClean="0"/>
              <a:t>Mobile: 07979654934</a:t>
            </a:r>
          </a:p>
          <a:p>
            <a:pPr eaLnBrk="1" hangingPunct="1"/>
            <a:r>
              <a:rPr lang="en-GB" sz="2400" smtClean="0"/>
              <a:t>Fax: 01329 825023</a:t>
            </a:r>
          </a:p>
          <a:p>
            <a:pPr eaLnBrk="1" hangingPunct="1"/>
            <a:endParaRPr lang="en-GB" sz="2400" smtClean="0"/>
          </a:p>
          <a:p>
            <a:endParaRPr lang="en-GB" sz="2400" smtClean="0"/>
          </a:p>
          <a:p>
            <a:pPr eaLnBrk="1" hangingPunct="1"/>
            <a:endParaRPr lang="en-GB" sz="2400" smtClean="0"/>
          </a:p>
        </p:txBody>
      </p:sp>
      <p:pic>
        <p:nvPicPr>
          <p:cNvPr id="37892" name="Picture 4" descr="E:\CRC_HAMPS_2592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3800" y="0"/>
            <a:ext cx="4044950" cy="139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EFC8CFE6086334C896E26AF618585BE" ma:contentTypeVersion="2" ma:contentTypeDescription="Create a new document." ma:contentTypeScope="" ma:versionID="c41eede64d40a7b6256235a32934fe4b">
  <xsd:schema xmlns:xsd="http://www.w3.org/2001/XMLSchema" xmlns:xs="http://www.w3.org/2001/XMLSchema" xmlns:p="http://schemas.microsoft.com/office/2006/metadata/properties" xmlns:ns2="a378372f-dfae-4caa-89fc-42e32de49bbb" targetNamespace="http://schemas.microsoft.com/office/2006/metadata/properties" ma:root="true" ma:fieldsID="b1b5a8a25cccaa9394d14c373992e29b" ns2:_="">
    <xsd:import namespace="a378372f-dfae-4caa-89fc-42e32de49bbb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378372f-dfae-4caa-89fc-42e32de49bbb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079E1E2-9B2F-4FD3-B7ED-E34A36794DAE}"/>
</file>

<file path=customXml/itemProps2.xml><?xml version="1.0" encoding="utf-8"?>
<ds:datastoreItem xmlns:ds="http://schemas.openxmlformats.org/officeDocument/2006/customXml" ds:itemID="{722DEFF2-4934-49A9-AAB0-BD9D8B97300C}"/>
</file>

<file path=customXml/itemProps3.xml><?xml version="1.0" encoding="utf-8"?>
<ds:datastoreItem xmlns:ds="http://schemas.openxmlformats.org/officeDocument/2006/customXml" ds:itemID="{461CCFEF-2167-4767-B68F-D90A519BEB47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1116</TotalTime>
  <Words>435</Words>
  <Application>Microsoft Office PowerPoint</Application>
  <PresentationFormat>On-screen Show (4:3)</PresentationFormat>
  <Paragraphs>43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Default Design</vt:lpstr>
      <vt:lpstr>Veterans’ Peer Mentor (VPM) Scheme  Presented by John (Jed) Stone Veterans’ Peer Mentor Scheme Coordinator</vt:lpstr>
      <vt:lpstr>Why was the Scheme started?</vt:lpstr>
      <vt:lpstr>How do we engage with Veteran Offenders?</vt:lpstr>
      <vt:lpstr>What are the benefits of the VPM Scheme?</vt:lpstr>
      <vt:lpstr>How do we judge the Scheme’s success?</vt:lpstr>
      <vt:lpstr>Two Client Stories </vt:lpstr>
      <vt:lpstr>Informing the wider community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Veterans Peer Mentoring Scheme</dc:title>
  <dc:creator>Alan</dc:creator>
  <cp:lastModifiedBy>johnstonehps</cp:lastModifiedBy>
  <cp:revision>42</cp:revision>
  <dcterms:created xsi:type="dcterms:W3CDTF">2014-04-29T17:57:12Z</dcterms:created>
  <dcterms:modified xsi:type="dcterms:W3CDTF">2015-10-27T14:22:37Z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0x0101003EFC8CFE6086334C896E26AF618585BE</vt:lpwstr>
  </property>
</Properties>
</file>